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9" r:id="rId3"/>
    <p:sldId id="260" r:id="rId4"/>
    <p:sldId id="261" r:id="rId5"/>
    <p:sldId id="283" r:id="rId6"/>
    <p:sldId id="277" r:id="rId7"/>
    <p:sldId id="284" r:id="rId8"/>
    <p:sldId id="267" r:id="rId9"/>
    <p:sldId id="291" r:id="rId10"/>
    <p:sldId id="268" r:id="rId11"/>
    <p:sldId id="285" r:id="rId12"/>
    <p:sldId id="280" r:id="rId13"/>
    <p:sldId id="290" r:id="rId14"/>
    <p:sldId id="269" r:id="rId15"/>
    <p:sldId id="286" r:id="rId16"/>
    <p:sldId id="287" r:id="rId17"/>
    <p:sldId id="281" r:id="rId18"/>
    <p:sldId id="288" r:id="rId19"/>
    <p:sldId id="289" r:id="rId20"/>
    <p:sldId id="270" r:id="rId21"/>
    <p:sldId id="282" r:id="rId22"/>
    <p:sldId id="275" r:id="rId23"/>
    <p:sldId id="276" r:id="rId2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7B5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0" autoAdjust="0"/>
    <p:restoredTop sz="93129" autoAdjust="0"/>
  </p:normalViewPr>
  <p:slideViewPr>
    <p:cSldViewPr snapToGrid="0">
      <p:cViewPr varScale="1">
        <p:scale>
          <a:sx n="118" d="100"/>
          <a:sy n="118" d="100"/>
        </p:scale>
        <p:origin x="25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F97C65-8B27-4008-BA71-351F39729DA6}" type="datetimeFigureOut">
              <a:rPr lang="da-DK" smtClean="0"/>
              <a:t>20-05-2026</a:t>
            </a:fld>
            <a:endParaRPr lang="da-DK" dirty="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dirty="0"/>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CAA27-5615-437D-A4EE-2F456FBB23CB}" type="slidenum">
              <a:rPr lang="da-DK" smtClean="0"/>
              <a:t>‹nr.›</a:t>
            </a:fld>
            <a:endParaRPr lang="da-DK" dirty="0"/>
          </a:p>
        </p:txBody>
      </p:sp>
    </p:spTree>
    <p:extLst>
      <p:ext uri="{BB962C8B-B14F-4D97-AF65-F5344CB8AC3E}">
        <p14:creationId xmlns:p14="http://schemas.microsoft.com/office/powerpoint/2010/main" val="3408323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F15CAA27-5615-437D-A4EE-2F456FBB23CB}" type="slidenum">
              <a:rPr lang="da-DK" smtClean="0"/>
              <a:t>2</a:t>
            </a:fld>
            <a:endParaRPr lang="da-DK" dirty="0"/>
          </a:p>
        </p:txBody>
      </p:sp>
    </p:spTree>
    <p:extLst>
      <p:ext uri="{BB962C8B-B14F-4D97-AF65-F5344CB8AC3E}">
        <p14:creationId xmlns:p14="http://schemas.microsoft.com/office/powerpoint/2010/main" val="2086664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D2ECC-38D5-EBA3-016A-82E52D74591F}"/>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2469796-0E57-DE76-E3B0-4317082D8D92}"/>
              </a:ext>
            </a:extLst>
          </p:cNvPr>
          <p:cNvSpPr>
            <a:spLocks noGrp="1" noRot="1" noChangeAspect="1"/>
          </p:cNvSpPr>
          <p:nvPr>
            <p:ph type="sldImg"/>
          </p:nvPr>
        </p:nvSpPr>
        <p:spPr/>
        <p:txBody>
          <a:bodyPr/>
          <a:lstStyle/>
          <a:p>
            <a:endParaRPr lang="da-DK"/>
          </a:p>
        </p:txBody>
      </p:sp>
      <p:sp>
        <p:nvSpPr>
          <p:cNvPr id="3" name="Pladsholder til noter 2">
            <a:extLst>
              <a:ext uri="{FF2B5EF4-FFF2-40B4-BE49-F238E27FC236}">
                <a16:creationId xmlns:a16="http://schemas.microsoft.com/office/drawing/2014/main" id="{A64CCF1E-5F75-1179-11EB-72CDE7DC303F}"/>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C0F6CC7E-8142-5355-724D-8DE105B129B7}"/>
              </a:ext>
            </a:extLst>
          </p:cNvPr>
          <p:cNvSpPr>
            <a:spLocks noGrp="1"/>
          </p:cNvSpPr>
          <p:nvPr>
            <p:ph type="sldNum" sz="quarter" idx="5"/>
          </p:nvPr>
        </p:nvSpPr>
        <p:spPr/>
        <p:txBody>
          <a:bodyPr/>
          <a:lstStyle/>
          <a:p>
            <a:fld id="{F15CAA27-5615-437D-A4EE-2F456FBB23CB}" type="slidenum">
              <a:rPr lang="da-DK" smtClean="0"/>
              <a:t>8</a:t>
            </a:fld>
            <a:endParaRPr lang="da-DK" dirty="0"/>
          </a:p>
        </p:txBody>
      </p:sp>
    </p:spTree>
    <p:extLst>
      <p:ext uri="{BB962C8B-B14F-4D97-AF65-F5344CB8AC3E}">
        <p14:creationId xmlns:p14="http://schemas.microsoft.com/office/powerpoint/2010/main" val="3058550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43C0CC-42ED-0598-745C-FC98503B23EE}"/>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1218EFAF-91B9-43B7-7092-8366311841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2376F181-7810-628B-A6B4-6E0D6CDACF49}"/>
              </a:ext>
            </a:extLst>
          </p:cNvPr>
          <p:cNvSpPr>
            <a:spLocks noGrp="1"/>
          </p:cNvSpPr>
          <p:nvPr>
            <p:ph type="dt" sz="half" idx="10"/>
          </p:nvPr>
        </p:nvSpPr>
        <p:spPr/>
        <p:txBody>
          <a:bodyPr/>
          <a:lstStyle/>
          <a:p>
            <a:fld id="{51EF4685-5949-4F09-A194-1C4926CC5DC7}" type="datetime1">
              <a:rPr lang="da-DK" smtClean="0"/>
              <a:t>20-05-2026</a:t>
            </a:fld>
            <a:endParaRPr lang="da-DK" dirty="0"/>
          </a:p>
        </p:txBody>
      </p:sp>
      <p:sp>
        <p:nvSpPr>
          <p:cNvPr id="5" name="Pladsholder til sidefod 4">
            <a:extLst>
              <a:ext uri="{FF2B5EF4-FFF2-40B4-BE49-F238E27FC236}">
                <a16:creationId xmlns:a16="http://schemas.microsoft.com/office/drawing/2014/main" id="{AAFF0942-115D-E4EC-15CA-5E7495D59300}"/>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F4754704-1535-A759-2646-71C731778747}"/>
              </a:ext>
            </a:extLst>
          </p:cNvPr>
          <p:cNvSpPr>
            <a:spLocks noGrp="1"/>
          </p:cNvSpPr>
          <p:nvPr>
            <p:ph type="sldNum" sz="quarter" idx="12"/>
          </p:nvPr>
        </p:nvSpPr>
        <p:spPr/>
        <p:txBody>
          <a:bodyPr/>
          <a:lstStyle/>
          <a:p>
            <a:fld id="{EB93946D-B42F-4823-902F-AA036186979B}" type="slidenum">
              <a:rPr lang="da-DK" smtClean="0"/>
              <a:t>‹nr.›</a:t>
            </a:fld>
            <a:endParaRPr lang="da-DK" dirty="0"/>
          </a:p>
        </p:txBody>
      </p:sp>
    </p:spTree>
    <p:extLst>
      <p:ext uri="{BB962C8B-B14F-4D97-AF65-F5344CB8AC3E}">
        <p14:creationId xmlns:p14="http://schemas.microsoft.com/office/powerpoint/2010/main" val="3253358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DE870C-0BE2-AA75-F3B5-DE43742FF319}"/>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49678F8B-8FA7-E36A-D822-1B3ED0512568}"/>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AD1DDFD-186A-0C2E-B541-DB088D535272}"/>
              </a:ext>
            </a:extLst>
          </p:cNvPr>
          <p:cNvSpPr>
            <a:spLocks noGrp="1"/>
          </p:cNvSpPr>
          <p:nvPr>
            <p:ph type="dt" sz="half" idx="10"/>
          </p:nvPr>
        </p:nvSpPr>
        <p:spPr/>
        <p:txBody>
          <a:bodyPr/>
          <a:lstStyle/>
          <a:p>
            <a:fld id="{4364DD15-21EF-40A3-A0D9-CD3E95544954}" type="datetime1">
              <a:rPr lang="da-DK" smtClean="0"/>
              <a:t>20-05-2026</a:t>
            </a:fld>
            <a:endParaRPr lang="da-DK" dirty="0"/>
          </a:p>
        </p:txBody>
      </p:sp>
      <p:sp>
        <p:nvSpPr>
          <p:cNvPr id="5" name="Pladsholder til sidefod 4">
            <a:extLst>
              <a:ext uri="{FF2B5EF4-FFF2-40B4-BE49-F238E27FC236}">
                <a16:creationId xmlns:a16="http://schemas.microsoft.com/office/drawing/2014/main" id="{8CDAEE20-EE45-64C1-2CF2-49CA5B95740D}"/>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A456BC42-D1CE-CFC7-0417-6AD97D952EF8}"/>
              </a:ext>
            </a:extLst>
          </p:cNvPr>
          <p:cNvSpPr>
            <a:spLocks noGrp="1"/>
          </p:cNvSpPr>
          <p:nvPr>
            <p:ph type="sldNum" sz="quarter" idx="12"/>
          </p:nvPr>
        </p:nvSpPr>
        <p:spPr/>
        <p:txBody>
          <a:bodyPr/>
          <a:lstStyle/>
          <a:p>
            <a:fld id="{EB93946D-B42F-4823-902F-AA036186979B}" type="slidenum">
              <a:rPr lang="da-DK" smtClean="0"/>
              <a:t>‹nr.›</a:t>
            </a:fld>
            <a:endParaRPr lang="da-DK" dirty="0"/>
          </a:p>
        </p:txBody>
      </p:sp>
    </p:spTree>
    <p:extLst>
      <p:ext uri="{BB962C8B-B14F-4D97-AF65-F5344CB8AC3E}">
        <p14:creationId xmlns:p14="http://schemas.microsoft.com/office/powerpoint/2010/main" val="572117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9524AED2-77CE-5C8A-06B3-441844BE3ED3}"/>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EF3960DC-13EC-E42A-A08E-EE5FA2B34B16}"/>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8BE502C4-AF38-5333-F322-22869923E545}"/>
              </a:ext>
            </a:extLst>
          </p:cNvPr>
          <p:cNvSpPr>
            <a:spLocks noGrp="1"/>
          </p:cNvSpPr>
          <p:nvPr>
            <p:ph type="dt" sz="half" idx="10"/>
          </p:nvPr>
        </p:nvSpPr>
        <p:spPr/>
        <p:txBody>
          <a:bodyPr/>
          <a:lstStyle/>
          <a:p>
            <a:fld id="{01F45FF1-9DFC-4E7F-A128-64E9D7C1EE32}" type="datetime1">
              <a:rPr lang="da-DK" smtClean="0"/>
              <a:t>20-05-2026</a:t>
            </a:fld>
            <a:endParaRPr lang="da-DK" dirty="0"/>
          </a:p>
        </p:txBody>
      </p:sp>
      <p:sp>
        <p:nvSpPr>
          <p:cNvPr id="5" name="Pladsholder til sidefod 4">
            <a:extLst>
              <a:ext uri="{FF2B5EF4-FFF2-40B4-BE49-F238E27FC236}">
                <a16:creationId xmlns:a16="http://schemas.microsoft.com/office/drawing/2014/main" id="{7C77996C-0E16-9BB8-549D-AA5E22764898}"/>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ACB07788-0B13-AE7A-B891-305CDF7E1F0E}"/>
              </a:ext>
            </a:extLst>
          </p:cNvPr>
          <p:cNvSpPr>
            <a:spLocks noGrp="1"/>
          </p:cNvSpPr>
          <p:nvPr>
            <p:ph type="sldNum" sz="quarter" idx="12"/>
          </p:nvPr>
        </p:nvSpPr>
        <p:spPr/>
        <p:txBody>
          <a:bodyPr/>
          <a:lstStyle/>
          <a:p>
            <a:fld id="{EB93946D-B42F-4823-902F-AA036186979B}" type="slidenum">
              <a:rPr lang="da-DK" smtClean="0"/>
              <a:t>‹nr.›</a:t>
            </a:fld>
            <a:endParaRPr lang="da-DK" dirty="0"/>
          </a:p>
        </p:txBody>
      </p:sp>
    </p:spTree>
    <p:extLst>
      <p:ext uri="{BB962C8B-B14F-4D97-AF65-F5344CB8AC3E}">
        <p14:creationId xmlns:p14="http://schemas.microsoft.com/office/powerpoint/2010/main" val="2801113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1D4103-D661-0737-DFEC-CC117FBCDBC5}"/>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769DF35-82A6-3CC2-1CCA-9F0F62014208}"/>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7E4C2D3-F4E9-47B7-B3B2-5F0029B55383}"/>
              </a:ext>
            </a:extLst>
          </p:cNvPr>
          <p:cNvSpPr>
            <a:spLocks noGrp="1"/>
          </p:cNvSpPr>
          <p:nvPr>
            <p:ph type="dt" sz="half" idx="10"/>
          </p:nvPr>
        </p:nvSpPr>
        <p:spPr/>
        <p:txBody>
          <a:bodyPr/>
          <a:lstStyle/>
          <a:p>
            <a:fld id="{05BA16A5-B54A-40CB-B7F7-67691441BAE0}" type="datetime1">
              <a:rPr lang="da-DK" smtClean="0"/>
              <a:t>20-05-2026</a:t>
            </a:fld>
            <a:endParaRPr lang="da-DK" dirty="0"/>
          </a:p>
        </p:txBody>
      </p:sp>
      <p:sp>
        <p:nvSpPr>
          <p:cNvPr id="5" name="Pladsholder til sidefod 4">
            <a:extLst>
              <a:ext uri="{FF2B5EF4-FFF2-40B4-BE49-F238E27FC236}">
                <a16:creationId xmlns:a16="http://schemas.microsoft.com/office/drawing/2014/main" id="{8CCCF462-231A-4984-BC91-BE356D67F040}"/>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E57F50EF-489A-5F20-5BCB-0C08CB32C304}"/>
              </a:ext>
            </a:extLst>
          </p:cNvPr>
          <p:cNvSpPr>
            <a:spLocks noGrp="1"/>
          </p:cNvSpPr>
          <p:nvPr>
            <p:ph type="sldNum" sz="quarter" idx="12"/>
          </p:nvPr>
        </p:nvSpPr>
        <p:spPr/>
        <p:txBody>
          <a:bodyPr/>
          <a:lstStyle/>
          <a:p>
            <a:fld id="{EB93946D-B42F-4823-902F-AA036186979B}" type="slidenum">
              <a:rPr lang="da-DK" smtClean="0"/>
              <a:t>‹nr.›</a:t>
            </a:fld>
            <a:endParaRPr lang="da-DK" dirty="0"/>
          </a:p>
        </p:txBody>
      </p:sp>
    </p:spTree>
    <p:extLst>
      <p:ext uri="{BB962C8B-B14F-4D97-AF65-F5344CB8AC3E}">
        <p14:creationId xmlns:p14="http://schemas.microsoft.com/office/powerpoint/2010/main" val="12162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94340C-A75B-3040-93A7-736802D66D34}"/>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F36CB521-45B8-7477-E96F-3CCD2F8B00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ED472D97-4621-3ED6-D406-DFC781BF1E58}"/>
              </a:ext>
            </a:extLst>
          </p:cNvPr>
          <p:cNvSpPr>
            <a:spLocks noGrp="1"/>
          </p:cNvSpPr>
          <p:nvPr>
            <p:ph type="dt" sz="half" idx="10"/>
          </p:nvPr>
        </p:nvSpPr>
        <p:spPr/>
        <p:txBody>
          <a:bodyPr/>
          <a:lstStyle/>
          <a:p>
            <a:fld id="{66C2C250-13E5-4524-A173-C8BF719186F0}" type="datetime1">
              <a:rPr lang="da-DK" smtClean="0"/>
              <a:t>20-05-2026</a:t>
            </a:fld>
            <a:endParaRPr lang="da-DK" dirty="0"/>
          </a:p>
        </p:txBody>
      </p:sp>
      <p:sp>
        <p:nvSpPr>
          <p:cNvPr id="5" name="Pladsholder til sidefod 4">
            <a:extLst>
              <a:ext uri="{FF2B5EF4-FFF2-40B4-BE49-F238E27FC236}">
                <a16:creationId xmlns:a16="http://schemas.microsoft.com/office/drawing/2014/main" id="{A7C239A1-4552-8753-964C-56277C1261F1}"/>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90AB9DF7-4505-1223-D09F-CCA5607E884E}"/>
              </a:ext>
            </a:extLst>
          </p:cNvPr>
          <p:cNvSpPr>
            <a:spLocks noGrp="1"/>
          </p:cNvSpPr>
          <p:nvPr>
            <p:ph type="sldNum" sz="quarter" idx="12"/>
          </p:nvPr>
        </p:nvSpPr>
        <p:spPr/>
        <p:txBody>
          <a:bodyPr/>
          <a:lstStyle/>
          <a:p>
            <a:fld id="{EB93946D-B42F-4823-902F-AA036186979B}" type="slidenum">
              <a:rPr lang="da-DK" smtClean="0"/>
              <a:t>‹nr.›</a:t>
            </a:fld>
            <a:endParaRPr lang="da-DK" dirty="0"/>
          </a:p>
        </p:txBody>
      </p:sp>
    </p:spTree>
    <p:extLst>
      <p:ext uri="{BB962C8B-B14F-4D97-AF65-F5344CB8AC3E}">
        <p14:creationId xmlns:p14="http://schemas.microsoft.com/office/powerpoint/2010/main" val="1068204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254AE7-C0C3-6509-A9A2-F152E07A55E8}"/>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32392C86-69DE-FAFB-1799-F9641CD46FEA}"/>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8637263D-0327-4EDA-2DC6-B2DC86E6AC91}"/>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5D22E77D-E8C7-6B07-B745-96F8AE332D9E}"/>
              </a:ext>
            </a:extLst>
          </p:cNvPr>
          <p:cNvSpPr>
            <a:spLocks noGrp="1"/>
          </p:cNvSpPr>
          <p:nvPr>
            <p:ph type="dt" sz="half" idx="10"/>
          </p:nvPr>
        </p:nvSpPr>
        <p:spPr/>
        <p:txBody>
          <a:bodyPr/>
          <a:lstStyle/>
          <a:p>
            <a:fld id="{5E646479-3687-4F28-9994-FF043DF11A6A}" type="datetime1">
              <a:rPr lang="da-DK" smtClean="0"/>
              <a:t>20-05-2026</a:t>
            </a:fld>
            <a:endParaRPr lang="da-DK" dirty="0"/>
          </a:p>
        </p:txBody>
      </p:sp>
      <p:sp>
        <p:nvSpPr>
          <p:cNvPr id="6" name="Pladsholder til sidefod 5">
            <a:extLst>
              <a:ext uri="{FF2B5EF4-FFF2-40B4-BE49-F238E27FC236}">
                <a16:creationId xmlns:a16="http://schemas.microsoft.com/office/drawing/2014/main" id="{E422BB9D-4762-458F-53C0-C4D3D449F0E8}"/>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F8320FD1-34AE-6D48-C4DB-91D4E0480BCE}"/>
              </a:ext>
            </a:extLst>
          </p:cNvPr>
          <p:cNvSpPr>
            <a:spLocks noGrp="1"/>
          </p:cNvSpPr>
          <p:nvPr>
            <p:ph type="sldNum" sz="quarter" idx="12"/>
          </p:nvPr>
        </p:nvSpPr>
        <p:spPr/>
        <p:txBody>
          <a:bodyPr/>
          <a:lstStyle/>
          <a:p>
            <a:fld id="{EB93946D-B42F-4823-902F-AA036186979B}" type="slidenum">
              <a:rPr lang="da-DK" smtClean="0"/>
              <a:t>‹nr.›</a:t>
            </a:fld>
            <a:endParaRPr lang="da-DK" dirty="0"/>
          </a:p>
        </p:txBody>
      </p:sp>
    </p:spTree>
    <p:extLst>
      <p:ext uri="{BB962C8B-B14F-4D97-AF65-F5344CB8AC3E}">
        <p14:creationId xmlns:p14="http://schemas.microsoft.com/office/powerpoint/2010/main" val="3637346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F90FC1-69A8-5FF5-A43D-BA3B6933041A}"/>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54CF1299-CEC8-9CB5-68E6-6DAE9B239F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028EDA02-5D2A-A700-5AAB-47D1B587B646}"/>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F8D73456-294D-B945-1FBC-6D17D47B86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B21928F8-3283-6A71-A25E-CA265BBA7236}"/>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9B21DA1E-6559-2EA8-7D90-81059437BDBF}"/>
              </a:ext>
            </a:extLst>
          </p:cNvPr>
          <p:cNvSpPr>
            <a:spLocks noGrp="1"/>
          </p:cNvSpPr>
          <p:nvPr>
            <p:ph type="dt" sz="half" idx="10"/>
          </p:nvPr>
        </p:nvSpPr>
        <p:spPr/>
        <p:txBody>
          <a:bodyPr/>
          <a:lstStyle/>
          <a:p>
            <a:fld id="{0D4F2629-44B1-411E-B4C3-881E67BD29E2}" type="datetime1">
              <a:rPr lang="da-DK" smtClean="0"/>
              <a:t>20-05-2026</a:t>
            </a:fld>
            <a:endParaRPr lang="da-DK" dirty="0"/>
          </a:p>
        </p:txBody>
      </p:sp>
      <p:sp>
        <p:nvSpPr>
          <p:cNvPr id="8" name="Pladsholder til sidefod 7">
            <a:extLst>
              <a:ext uri="{FF2B5EF4-FFF2-40B4-BE49-F238E27FC236}">
                <a16:creationId xmlns:a16="http://schemas.microsoft.com/office/drawing/2014/main" id="{C9254D68-8CD8-AC03-6EEA-DB39755B2937}"/>
              </a:ext>
            </a:extLst>
          </p:cNvPr>
          <p:cNvSpPr>
            <a:spLocks noGrp="1"/>
          </p:cNvSpPr>
          <p:nvPr>
            <p:ph type="ftr" sz="quarter" idx="11"/>
          </p:nvPr>
        </p:nvSpPr>
        <p:spPr/>
        <p:txBody>
          <a:bodyPr/>
          <a:lstStyle/>
          <a:p>
            <a:endParaRPr lang="da-DK" dirty="0"/>
          </a:p>
        </p:txBody>
      </p:sp>
      <p:sp>
        <p:nvSpPr>
          <p:cNvPr id="9" name="Pladsholder til slidenummer 8">
            <a:extLst>
              <a:ext uri="{FF2B5EF4-FFF2-40B4-BE49-F238E27FC236}">
                <a16:creationId xmlns:a16="http://schemas.microsoft.com/office/drawing/2014/main" id="{4FB2F2EB-716C-ED35-DD43-262C4F1F4886}"/>
              </a:ext>
            </a:extLst>
          </p:cNvPr>
          <p:cNvSpPr>
            <a:spLocks noGrp="1"/>
          </p:cNvSpPr>
          <p:nvPr>
            <p:ph type="sldNum" sz="quarter" idx="12"/>
          </p:nvPr>
        </p:nvSpPr>
        <p:spPr/>
        <p:txBody>
          <a:bodyPr/>
          <a:lstStyle/>
          <a:p>
            <a:fld id="{EB93946D-B42F-4823-902F-AA036186979B}" type="slidenum">
              <a:rPr lang="da-DK" smtClean="0"/>
              <a:t>‹nr.›</a:t>
            </a:fld>
            <a:endParaRPr lang="da-DK" dirty="0"/>
          </a:p>
        </p:txBody>
      </p:sp>
    </p:spTree>
    <p:extLst>
      <p:ext uri="{BB962C8B-B14F-4D97-AF65-F5344CB8AC3E}">
        <p14:creationId xmlns:p14="http://schemas.microsoft.com/office/powerpoint/2010/main" val="178688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D3F19C-5C2E-7CB0-CA5F-F264CEB3AE1A}"/>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6944AD1D-FC9B-1CB1-1BC0-58D7A983AD51}"/>
              </a:ext>
            </a:extLst>
          </p:cNvPr>
          <p:cNvSpPr>
            <a:spLocks noGrp="1"/>
          </p:cNvSpPr>
          <p:nvPr>
            <p:ph type="dt" sz="half" idx="10"/>
          </p:nvPr>
        </p:nvSpPr>
        <p:spPr/>
        <p:txBody>
          <a:bodyPr/>
          <a:lstStyle/>
          <a:p>
            <a:fld id="{B2FCA5CD-D1BE-4D0B-8864-47C498082B5B}" type="datetime1">
              <a:rPr lang="da-DK" smtClean="0"/>
              <a:t>20-05-2026</a:t>
            </a:fld>
            <a:endParaRPr lang="da-DK" dirty="0"/>
          </a:p>
        </p:txBody>
      </p:sp>
      <p:sp>
        <p:nvSpPr>
          <p:cNvPr id="4" name="Pladsholder til sidefod 3">
            <a:extLst>
              <a:ext uri="{FF2B5EF4-FFF2-40B4-BE49-F238E27FC236}">
                <a16:creationId xmlns:a16="http://schemas.microsoft.com/office/drawing/2014/main" id="{E01EE183-E298-CB55-261B-726381FF4B59}"/>
              </a:ext>
            </a:extLst>
          </p:cNvPr>
          <p:cNvSpPr>
            <a:spLocks noGrp="1"/>
          </p:cNvSpPr>
          <p:nvPr>
            <p:ph type="ftr" sz="quarter" idx="11"/>
          </p:nvPr>
        </p:nvSpPr>
        <p:spPr/>
        <p:txBody>
          <a:bodyPr/>
          <a:lstStyle/>
          <a:p>
            <a:endParaRPr lang="da-DK" dirty="0"/>
          </a:p>
        </p:txBody>
      </p:sp>
      <p:sp>
        <p:nvSpPr>
          <p:cNvPr id="5" name="Pladsholder til slidenummer 4">
            <a:extLst>
              <a:ext uri="{FF2B5EF4-FFF2-40B4-BE49-F238E27FC236}">
                <a16:creationId xmlns:a16="http://schemas.microsoft.com/office/drawing/2014/main" id="{ACEDB00F-9189-66AC-F867-AD2B136F7521}"/>
              </a:ext>
            </a:extLst>
          </p:cNvPr>
          <p:cNvSpPr>
            <a:spLocks noGrp="1"/>
          </p:cNvSpPr>
          <p:nvPr>
            <p:ph type="sldNum" sz="quarter" idx="12"/>
          </p:nvPr>
        </p:nvSpPr>
        <p:spPr/>
        <p:txBody>
          <a:bodyPr/>
          <a:lstStyle/>
          <a:p>
            <a:fld id="{EB93946D-B42F-4823-902F-AA036186979B}" type="slidenum">
              <a:rPr lang="da-DK" smtClean="0"/>
              <a:t>‹nr.›</a:t>
            </a:fld>
            <a:endParaRPr lang="da-DK" dirty="0"/>
          </a:p>
        </p:txBody>
      </p:sp>
    </p:spTree>
    <p:extLst>
      <p:ext uri="{BB962C8B-B14F-4D97-AF65-F5344CB8AC3E}">
        <p14:creationId xmlns:p14="http://schemas.microsoft.com/office/powerpoint/2010/main" val="2802571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2AA5C6FE-E071-BF73-EF18-A7E7447CF483}"/>
              </a:ext>
            </a:extLst>
          </p:cNvPr>
          <p:cNvSpPr>
            <a:spLocks noGrp="1"/>
          </p:cNvSpPr>
          <p:nvPr>
            <p:ph type="dt" sz="half" idx="10"/>
          </p:nvPr>
        </p:nvSpPr>
        <p:spPr/>
        <p:txBody>
          <a:bodyPr/>
          <a:lstStyle/>
          <a:p>
            <a:fld id="{D0EC8FBA-FF34-4DE1-8472-2D3E65276C05}" type="datetime1">
              <a:rPr lang="da-DK" smtClean="0"/>
              <a:t>20-05-2026</a:t>
            </a:fld>
            <a:endParaRPr lang="da-DK" dirty="0"/>
          </a:p>
        </p:txBody>
      </p:sp>
      <p:sp>
        <p:nvSpPr>
          <p:cNvPr id="3" name="Pladsholder til sidefod 2">
            <a:extLst>
              <a:ext uri="{FF2B5EF4-FFF2-40B4-BE49-F238E27FC236}">
                <a16:creationId xmlns:a16="http://schemas.microsoft.com/office/drawing/2014/main" id="{62BD6D4F-2F69-BA3B-3A23-D11635EDB4A1}"/>
              </a:ext>
            </a:extLst>
          </p:cNvPr>
          <p:cNvSpPr>
            <a:spLocks noGrp="1"/>
          </p:cNvSpPr>
          <p:nvPr>
            <p:ph type="ftr" sz="quarter" idx="11"/>
          </p:nvPr>
        </p:nvSpPr>
        <p:spPr/>
        <p:txBody>
          <a:bodyPr/>
          <a:lstStyle/>
          <a:p>
            <a:endParaRPr lang="da-DK" dirty="0"/>
          </a:p>
        </p:txBody>
      </p:sp>
      <p:sp>
        <p:nvSpPr>
          <p:cNvPr id="4" name="Pladsholder til slidenummer 3">
            <a:extLst>
              <a:ext uri="{FF2B5EF4-FFF2-40B4-BE49-F238E27FC236}">
                <a16:creationId xmlns:a16="http://schemas.microsoft.com/office/drawing/2014/main" id="{A57E533A-DFC1-704E-7281-7EECDBF563C4}"/>
              </a:ext>
            </a:extLst>
          </p:cNvPr>
          <p:cNvSpPr>
            <a:spLocks noGrp="1"/>
          </p:cNvSpPr>
          <p:nvPr>
            <p:ph type="sldNum" sz="quarter" idx="12"/>
          </p:nvPr>
        </p:nvSpPr>
        <p:spPr/>
        <p:txBody>
          <a:bodyPr/>
          <a:lstStyle/>
          <a:p>
            <a:fld id="{EB93946D-B42F-4823-902F-AA036186979B}" type="slidenum">
              <a:rPr lang="da-DK" smtClean="0"/>
              <a:t>‹nr.›</a:t>
            </a:fld>
            <a:endParaRPr lang="da-DK" dirty="0"/>
          </a:p>
        </p:txBody>
      </p:sp>
    </p:spTree>
    <p:extLst>
      <p:ext uri="{BB962C8B-B14F-4D97-AF65-F5344CB8AC3E}">
        <p14:creationId xmlns:p14="http://schemas.microsoft.com/office/powerpoint/2010/main" val="1663110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937451-BAA8-BB08-DD33-F0DBE802ED8D}"/>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5C93B35-6136-9753-3861-D7CA78F4E5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4E9718C6-7318-B897-823B-E0BAE760B1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EBA76E1-2C9A-A1F6-780F-F1C0187BD7E4}"/>
              </a:ext>
            </a:extLst>
          </p:cNvPr>
          <p:cNvSpPr>
            <a:spLocks noGrp="1"/>
          </p:cNvSpPr>
          <p:nvPr>
            <p:ph type="dt" sz="half" idx="10"/>
          </p:nvPr>
        </p:nvSpPr>
        <p:spPr/>
        <p:txBody>
          <a:bodyPr/>
          <a:lstStyle/>
          <a:p>
            <a:fld id="{4A90BFF1-ADB4-4FBD-AFF7-C1EE705BB3C4}" type="datetime1">
              <a:rPr lang="da-DK" smtClean="0"/>
              <a:t>20-05-2026</a:t>
            </a:fld>
            <a:endParaRPr lang="da-DK" dirty="0"/>
          </a:p>
        </p:txBody>
      </p:sp>
      <p:sp>
        <p:nvSpPr>
          <p:cNvPr id="6" name="Pladsholder til sidefod 5">
            <a:extLst>
              <a:ext uri="{FF2B5EF4-FFF2-40B4-BE49-F238E27FC236}">
                <a16:creationId xmlns:a16="http://schemas.microsoft.com/office/drawing/2014/main" id="{8F4BF429-4AFC-F6F3-C9DA-B110A010D6E7}"/>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C90C9486-26EB-6ED9-0FBF-DAC47A359624}"/>
              </a:ext>
            </a:extLst>
          </p:cNvPr>
          <p:cNvSpPr>
            <a:spLocks noGrp="1"/>
          </p:cNvSpPr>
          <p:nvPr>
            <p:ph type="sldNum" sz="quarter" idx="12"/>
          </p:nvPr>
        </p:nvSpPr>
        <p:spPr/>
        <p:txBody>
          <a:bodyPr/>
          <a:lstStyle/>
          <a:p>
            <a:fld id="{EB93946D-B42F-4823-902F-AA036186979B}" type="slidenum">
              <a:rPr lang="da-DK" smtClean="0"/>
              <a:t>‹nr.›</a:t>
            </a:fld>
            <a:endParaRPr lang="da-DK" dirty="0"/>
          </a:p>
        </p:txBody>
      </p:sp>
    </p:spTree>
    <p:extLst>
      <p:ext uri="{BB962C8B-B14F-4D97-AF65-F5344CB8AC3E}">
        <p14:creationId xmlns:p14="http://schemas.microsoft.com/office/powerpoint/2010/main" val="3726723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1D8CB4-F074-48D6-D62D-A5A026D62505}"/>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93D2640F-8312-F392-88F2-111D6531AD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dirty="0"/>
          </a:p>
        </p:txBody>
      </p:sp>
      <p:sp>
        <p:nvSpPr>
          <p:cNvPr id="4" name="Pladsholder til tekst 3">
            <a:extLst>
              <a:ext uri="{FF2B5EF4-FFF2-40B4-BE49-F238E27FC236}">
                <a16:creationId xmlns:a16="http://schemas.microsoft.com/office/drawing/2014/main" id="{E6DD5237-A06A-0A17-6397-5C005E7CB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94159C6F-7FE3-3557-9711-C7C16E8A68BE}"/>
              </a:ext>
            </a:extLst>
          </p:cNvPr>
          <p:cNvSpPr>
            <a:spLocks noGrp="1"/>
          </p:cNvSpPr>
          <p:nvPr>
            <p:ph type="dt" sz="half" idx="10"/>
          </p:nvPr>
        </p:nvSpPr>
        <p:spPr/>
        <p:txBody>
          <a:bodyPr/>
          <a:lstStyle/>
          <a:p>
            <a:fld id="{F703DF84-822A-4B0D-8173-D27CD5228EBD}" type="datetime1">
              <a:rPr lang="da-DK" smtClean="0"/>
              <a:t>20-05-2026</a:t>
            </a:fld>
            <a:endParaRPr lang="da-DK" dirty="0"/>
          </a:p>
        </p:txBody>
      </p:sp>
      <p:sp>
        <p:nvSpPr>
          <p:cNvPr id="6" name="Pladsholder til sidefod 5">
            <a:extLst>
              <a:ext uri="{FF2B5EF4-FFF2-40B4-BE49-F238E27FC236}">
                <a16:creationId xmlns:a16="http://schemas.microsoft.com/office/drawing/2014/main" id="{7DEB9708-E501-7280-EF04-6FFF5529D0EB}"/>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72377501-9241-D01A-020F-BAFB01CCBE00}"/>
              </a:ext>
            </a:extLst>
          </p:cNvPr>
          <p:cNvSpPr>
            <a:spLocks noGrp="1"/>
          </p:cNvSpPr>
          <p:nvPr>
            <p:ph type="sldNum" sz="quarter" idx="12"/>
          </p:nvPr>
        </p:nvSpPr>
        <p:spPr/>
        <p:txBody>
          <a:bodyPr/>
          <a:lstStyle/>
          <a:p>
            <a:fld id="{EB93946D-B42F-4823-902F-AA036186979B}" type="slidenum">
              <a:rPr lang="da-DK" smtClean="0"/>
              <a:t>‹nr.›</a:t>
            </a:fld>
            <a:endParaRPr lang="da-DK" dirty="0"/>
          </a:p>
        </p:txBody>
      </p:sp>
    </p:spTree>
    <p:extLst>
      <p:ext uri="{BB962C8B-B14F-4D97-AF65-F5344CB8AC3E}">
        <p14:creationId xmlns:p14="http://schemas.microsoft.com/office/powerpoint/2010/main" val="2444171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F972CB9-85FB-8C0B-80CC-4EF0C73054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1D50C6E-6D52-05CD-EAAF-A3905D4BB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6577376-0926-68B3-5E08-85CD055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C45938A-224A-49AE-A550-7B750C32900A}" type="datetime1">
              <a:rPr lang="da-DK" smtClean="0"/>
              <a:t>20-05-2026</a:t>
            </a:fld>
            <a:endParaRPr lang="da-DK" dirty="0"/>
          </a:p>
        </p:txBody>
      </p:sp>
      <p:sp>
        <p:nvSpPr>
          <p:cNvPr id="5" name="Pladsholder til sidefod 4">
            <a:extLst>
              <a:ext uri="{FF2B5EF4-FFF2-40B4-BE49-F238E27FC236}">
                <a16:creationId xmlns:a16="http://schemas.microsoft.com/office/drawing/2014/main" id="{7F226C77-F689-D5EA-FABD-AAEDBED51E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dirty="0"/>
          </a:p>
        </p:txBody>
      </p:sp>
      <p:sp>
        <p:nvSpPr>
          <p:cNvPr id="6" name="Pladsholder til slidenummer 5">
            <a:extLst>
              <a:ext uri="{FF2B5EF4-FFF2-40B4-BE49-F238E27FC236}">
                <a16:creationId xmlns:a16="http://schemas.microsoft.com/office/drawing/2014/main" id="{B6827ED0-9FE7-BB66-F367-EC3BE2257E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B93946D-B42F-4823-902F-AA036186979B}" type="slidenum">
              <a:rPr lang="da-DK" smtClean="0"/>
              <a:t>‹nr.›</a:t>
            </a:fld>
            <a:endParaRPr lang="da-DK" dirty="0"/>
          </a:p>
        </p:txBody>
      </p:sp>
    </p:spTree>
    <p:extLst>
      <p:ext uri="{BB962C8B-B14F-4D97-AF65-F5344CB8AC3E}">
        <p14:creationId xmlns:p14="http://schemas.microsoft.com/office/powerpoint/2010/main" val="3745117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jpeg"/><Relationship Id="rId7"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3" name="Rektangel 12">
            <a:extLst>
              <a:ext uri="{FF2B5EF4-FFF2-40B4-BE49-F238E27FC236}">
                <a16:creationId xmlns:a16="http://schemas.microsoft.com/office/drawing/2014/main" id="{889CD5EF-1B2E-55F5-66FD-78CC95EFFA01}"/>
              </a:ext>
            </a:extLst>
          </p:cNvPr>
          <p:cNvSpPr/>
          <p:nvPr/>
        </p:nvSpPr>
        <p:spPr>
          <a:xfrm rot="5400000">
            <a:off x="8200066" y="2347468"/>
            <a:ext cx="5404272" cy="158271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vert="vert270" lIns="72000" tIns="0" rtlCol="0" anchor="ctr"/>
          <a:lstStyle/>
          <a:p>
            <a:pPr algn="ctr"/>
            <a:r>
              <a:rPr lang="da-DK" sz="32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ESG Rapport 2025</a:t>
            </a:r>
          </a:p>
        </p:txBody>
      </p:sp>
      <p:sp>
        <p:nvSpPr>
          <p:cNvPr id="14" name="Rektangel 13">
            <a:extLst>
              <a:ext uri="{FF2B5EF4-FFF2-40B4-BE49-F238E27FC236}">
                <a16:creationId xmlns:a16="http://schemas.microsoft.com/office/drawing/2014/main" id="{A976EED5-8D40-8E15-2977-D81797BCF743}"/>
              </a:ext>
            </a:extLst>
          </p:cNvPr>
          <p:cNvSpPr/>
          <p:nvPr/>
        </p:nvSpPr>
        <p:spPr>
          <a:xfrm rot="5400000">
            <a:off x="7350739" y="3082842"/>
            <a:ext cx="5404272"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3" name="Billede 2">
            <a:extLst>
              <a:ext uri="{FF2B5EF4-FFF2-40B4-BE49-F238E27FC236}">
                <a16:creationId xmlns:a16="http://schemas.microsoft.com/office/drawing/2014/main" id="{84631022-64AA-F232-9F51-1E236C4FFD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5" y="0"/>
            <a:ext cx="9144000" cy="6858000"/>
          </a:xfrm>
          <a:prstGeom prst="rect">
            <a:avLst/>
          </a:prstGeom>
        </p:spPr>
      </p:pic>
      <p:sp>
        <p:nvSpPr>
          <p:cNvPr id="2" name="Pladsholder til slidenummer 1">
            <a:extLst>
              <a:ext uri="{FF2B5EF4-FFF2-40B4-BE49-F238E27FC236}">
                <a16:creationId xmlns:a16="http://schemas.microsoft.com/office/drawing/2014/main" id="{BF38727F-DAE6-4916-EA7F-CA72708147AE}"/>
              </a:ext>
            </a:extLst>
          </p:cNvPr>
          <p:cNvSpPr>
            <a:spLocks noGrp="1"/>
          </p:cNvSpPr>
          <p:nvPr>
            <p:ph type="sldNum" sz="quarter" idx="12"/>
          </p:nvPr>
        </p:nvSpPr>
        <p:spPr/>
        <p:txBody>
          <a:bodyPr/>
          <a:lstStyle/>
          <a:p>
            <a:fld id="{EB93946D-B42F-4823-902F-AA036186979B}" type="slidenum">
              <a:rPr lang="da-DK" smtClean="0"/>
              <a:t>1</a:t>
            </a:fld>
            <a:endParaRPr lang="da-DK" dirty="0"/>
          </a:p>
        </p:txBody>
      </p:sp>
    </p:spTree>
    <p:extLst>
      <p:ext uri="{BB962C8B-B14F-4D97-AF65-F5344CB8AC3E}">
        <p14:creationId xmlns:p14="http://schemas.microsoft.com/office/powerpoint/2010/main" val="280554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F8D90-4AD2-D550-5DBC-FED7B1CB1AC4}"/>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F0158500-D4E9-A291-17C7-306D2FB0676A}"/>
              </a:ext>
            </a:extLst>
          </p:cNvPr>
          <p:cNvSpPr/>
          <p:nvPr/>
        </p:nvSpPr>
        <p:spPr>
          <a:xfrm>
            <a:off x="0" y="334833"/>
            <a:ext cx="7477195"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E-data</a:t>
            </a:r>
          </a:p>
        </p:txBody>
      </p:sp>
      <p:sp>
        <p:nvSpPr>
          <p:cNvPr id="6" name="Rektangel 5">
            <a:extLst>
              <a:ext uri="{FF2B5EF4-FFF2-40B4-BE49-F238E27FC236}">
                <a16:creationId xmlns:a16="http://schemas.microsoft.com/office/drawing/2014/main" id="{012F7755-E085-1FF1-CEEC-9F0DDC2E43C2}"/>
              </a:ext>
            </a:extLst>
          </p:cNvPr>
          <p:cNvSpPr/>
          <p:nvPr/>
        </p:nvSpPr>
        <p:spPr>
          <a:xfrm>
            <a:off x="0" y="1445176"/>
            <a:ext cx="7477194"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graphicFrame>
        <p:nvGraphicFramePr>
          <p:cNvPr id="9" name="Tabel 8">
            <a:extLst>
              <a:ext uri="{FF2B5EF4-FFF2-40B4-BE49-F238E27FC236}">
                <a16:creationId xmlns:a16="http://schemas.microsoft.com/office/drawing/2014/main" id="{5571A985-3973-F893-63BA-03516E350581}"/>
              </a:ext>
            </a:extLst>
          </p:cNvPr>
          <p:cNvGraphicFramePr>
            <a:graphicFrameLocks noGrp="1"/>
          </p:cNvGraphicFramePr>
          <p:nvPr>
            <p:extLst>
              <p:ext uri="{D42A27DB-BD31-4B8C-83A1-F6EECF244321}">
                <p14:modId xmlns:p14="http://schemas.microsoft.com/office/powerpoint/2010/main" val="4223529028"/>
              </p:ext>
            </p:extLst>
          </p:nvPr>
        </p:nvGraphicFramePr>
        <p:xfrm>
          <a:off x="525543" y="2144218"/>
          <a:ext cx="10765906" cy="2140876"/>
        </p:xfrm>
        <a:graphic>
          <a:graphicData uri="http://schemas.openxmlformats.org/drawingml/2006/table">
            <a:tbl>
              <a:tblPr firstRow="1" bandRow="1">
                <a:tableStyleId>{5C22544A-7EE6-4342-B048-85BDC9FD1C3A}</a:tableStyleId>
              </a:tblPr>
              <a:tblGrid>
                <a:gridCol w="3221069">
                  <a:extLst>
                    <a:ext uri="{9D8B030D-6E8A-4147-A177-3AD203B41FA5}">
                      <a16:colId xmlns:a16="http://schemas.microsoft.com/office/drawing/2014/main" val="866734173"/>
                    </a:ext>
                  </a:extLst>
                </a:gridCol>
                <a:gridCol w="1181438">
                  <a:extLst>
                    <a:ext uri="{9D8B030D-6E8A-4147-A177-3AD203B41FA5}">
                      <a16:colId xmlns:a16="http://schemas.microsoft.com/office/drawing/2014/main" val="3939738956"/>
                    </a:ext>
                  </a:extLst>
                </a:gridCol>
                <a:gridCol w="1225449">
                  <a:extLst>
                    <a:ext uri="{9D8B030D-6E8A-4147-A177-3AD203B41FA5}">
                      <a16:colId xmlns:a16="http://schemas.microsoft.com/office/drawing/2014/main" val="2658650284"/>
                    </a:ext>
                  </a:extLst>
                </a:gridCol>
                <a:gridCol w="1443934">
                  <a:extLst>
                    <a:ext uri="{9D8B030D-6E8A-4147-A177-3AD203B41FA5}">
                      <a16:colId xmlns:a16="http://schemas.microsoft.com/office/drawing/2014/main" val="769876993"/>
                    </a:ext>
                  </a:extLst>
                </a:gridCol>
                <a:gridCol w="1247162">
                  <a:extLst>
                    <a:ext uri="{9D8B030D-6E8A-4147-A177-3AD203B41FA5}">
                      <a16:colId xmlns:a16="http://schemas.microsoft.com/office/drawing/2014/main" val="38864484"/>
                    </a:ext>
                  </a:extLst>
                </a:gridCol>
                <a:gridCol w="1285646">
                  <a:extLst>
                    <a:ext uri="{9D8B030D-6E8A-4147-A177-3AD203B41FA5}">
                      <a16:colId xmlns:a16="http://schemas.microsoft.com/office/drawing/2014/main" val="1884060394"/>
                    </a:ext>
                  </a:extLst>
                </a:gridCol>
                <a:gridCol w="1161208">
                  <a:extLst>
                    <a:ext uri="{9D8B030D-6E8A-4147-A177-3AD203B41FA5}">
                      <a16:colId xmlns:a16="http://schemas.microsoft.com/office/drawing/2014/main" val="1968335072"/>
                    </a:ext>
                  </a:extLst>
                </a:gridCol>
              </a:tblGrid>
              <a:tr h="302028">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Energiforbrug </a:t>
                      </a: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i</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MWh, 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lang="da-DK"/>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lang="da-DK"/>
                    </a:p>
                  </a:txBody>
                  <a:tcPr>
                    <a:lnL w="12700" cap="flat" cmpd="sng" algn="ctr">
                      <a:solidFill>
                        <a:schemeClr val="tx1"/>
                      </a:solidFill>
                      <a:prstDash val="solid"/>
                      <a:round/>
                      <a:headEnd type="none" w="med" len="med"/>
                      <a:tailEnd type="none" w="med" len="med"/>
                    </a:lnL>
                  </a:tcPr>
                </a:tc>
                <a:tc hMerge="1">
                  <a:txBody>
                    <a:bodyPr/>
                    <a:lstStyle/>
                    <a:p>
                      <a:endPar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lang="da-DK"/>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27353648"/>
                  </a:ext>
                </a:extLst>
              </a:tr>
              <a:tr h="1524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Vedvarende energiforbrug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lang="da-DK"/>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Ikke-</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vedvarende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energiforbrug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lang="da-DK"/>
                    </a:p>
                  </a:txBody>
                  <a:tcPr>
                    <a:lnL w="12700" cap="flat" cmpd="sng" algn="ctr">
                      <a:solidFill>
                        <a:schemeClr val="tx1"/>
                      </a:solidFill>
                      <a:prstDash val="solid"/>
                      <a:round/>
                      <a:headEnd type="none" w="med" len="med"/>
                      <a:tailEnd type="none" w="med" len="med"/>
                    </a:lnL>
                  </a:tcPr>
                </a:tc>
                <a:tc gridSpan="2">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Total energiforbrug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lang="da-DK"/>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2424051"/>
                  </a:ext>
                </a:extLst>
              </a:tr>
              <a:tr h="152400">
                <a:tc vMerge="1">
                  <a:txBody>
                    <a:bodyPr/>
                    <a:lstStyle/>
                    <a:p>
                      <a:endParaRPr lang="da-DK"/>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38798737"/>
                  </a:ext>
                </a:extLst>
              </a:tr>
              <a:tr h="2953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Elektricitet</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3,7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13,94 MWh</a:t>
                      </a:r>
                      <a:endParaRPr lang="da-DK"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33,91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24,77 MWh</a:t>
                      </a:r>
                      <a:endParaRPr lang="da-DK"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37,61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38,71 MWh</a:t>
                      </a:r>
                      <a:endParaRPr lang="da-DK"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76933141"/>
                  </a:ext>
                </a:extLst>
              </a:tr>
              <a:tr h="3120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Brændstoffer (diesel)</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0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0 MWh</a:t>
                      </a:r>
                      <a:endParaRPr lang="da-DK"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915,24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717,78 MWh</a:t>
                      </a:r>
                      <a:endParaRPr lang="da-DK"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915,24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GB" sz="1400" b="0">
                          <a:solidFill>
                            <a:schemeClr val="tx2"/>
                          </a:solidFill>
                          <a:latin typeface="Calibri" panose="020F0502020204030204" pitchFamily="34" charset="0"/>
                          <a:ea typeface="Calibri" panose="020F0502020204030204" pitchFamily="34" charset="0"/>
                          <a:cs typeface="Calibri" panose="020F0502020204030204" pitchFamily="34" charset="0"/>
                        </a:rPr>
                        <a:t>717,78 MWh</a:t>
                      </a:r>
                      <a:endParaRPr lang="da-DK"/>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27698256"/>
                  </a:ext>
                </a:extLst>
              </a:tr>
              <a:tr h="291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Fjernvarme</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48,89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GB" sz="1400" b="0">
                          <a:solidFill>
                            <a:schemeClr val="tx2"/>
                          </a:solidFill>
                          <a:latin typeface="Calibri" panose="020F0502020204030204" pitchFamily="34" charset="0"/>
                          <a:ea typeface="Calibri" panose="020F0502020204030204" pitchFamily="34" charset="0"/>
                          <a:cs typeface="Calibri" panose="020F0502020204030204" pitchFamily="34" charset="0"/>
                        </a:rPr>
                        <a:t>33,98 MWh</a:t>
                      </a:r>
                      <a:endParaRPr lang="da-DK"/>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16,3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GB" sz="1400" b="0">
                          <a:solidFill>
                            <a:schemeClr val="tx2"/>
                          </a:solidFill>
                          <a:latin typeface="Calibri" panose="020F0502020204030204" pitchFamily="34" charset="0"/>
                          <a:ea typeface="Calibri" panose="020F0502020204030204" pitchFamily="34" charset="0"/>
                          <a:cs typeface="Calibri" panose="020F0502020204030204" pitchFamily="34" charset="0"/>
                        </a:rPr>
                        <a:t>13,88 MWh</a:t>
                      </a:r>
                      <a:endParaRPr lang="da-DK"/>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65,19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a:solidFill>
                            <a:schemeClr val="tx1"/>
                          </a:solidFill>
                          <a:latin typeface="Calibri" panose="020F0502020204030204" pitchFamily="34" charset="0"/>
                          <a:ea typeface="Calibri" panose="020F0502020204030204" pitchFamily="34" charset="0"/>
                          <a:cs typeface="Calibri" panose="020F0502020204030204" pitchFamily="34" charset="0"/>
                        </a:rPr>
                        <a:t>47,86 MWh</a:t>
                      </a:r>
                      <a:endParaRPr lang="da-DK"/>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761150"/>
                  </a:ext>
                </a:extLst>
              </a:tr>
              <a:tr h="2478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52,59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47,92 MWh</a:t>
                      </a:r>
                      <a:endParaRPr lang="da-DK"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963,03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756,43 MWh</a:t>
                      </a:r>
                      <a:endParaRPr lang="da-DK"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1018,04 MWh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804,35 MWh</a:t>
                      </a:r>
                      <a:endParaRPr lang="da-DK"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569896186"/>
                  </a:ext>
                </a:extLst>
              </a:tr>
            </a:tbl>
          </a:graphicData>
        </a:graphic>
      </p:graphicFrame>
      <p:sp>
        <p:nvSpPr>
          <p:cNvPr id="12" name="Tekstfelt 11">
            <a:extLst>
              <a:ext uri="{FF2B5EF4-FFF2-40B4-BE49-F238E27FC236}">
                <a16:creationId xmlns:a16="http://schemas.microsoft.com/office/drawing/2014/main" id="{77D8AD96-A4FD-03CE-5635-3761464E1FD9}"/>
              </a:ext>
            </a:extLst>
          </p:cNvPr>
          <p:cNvSpPr txBox="1"/>
          <p:nvPr/>
        </p:nvSpPr>
        <p:spPr>
          <a:xfrm>
            <a:off x="285351" y="1722275"/>
            <a:ext cx="4842006" cy="369332"/>
          </a:xfrm>
          <a:prstGeom prst="rect">
            <a:avLst/>
          </a:prstGeom>
          <a:noFill/>
        </p:spPr>
        <p:txBody>
          <a:bodyPr wrap="square" rtlCol="0">
            <a:spAutoFit/>
          </a:bodyPr>
          <a:lstStyle/>
          <a:p>
            <a:r>
              <a:rPr lang="da-DK" b="1" dirty="0">
                <a:solidFill>
                  <a:schemeClr val="accent3"/>
                </a:solidFill>
              </a:rPr>
              <a:t>Energiforbrug – B2</a:t>
            </a:r>
          </a:p>
        </p:txBody>
      </p:sp>
      <p:sp>
        <p:nvSpPr>
          <p:cNvPr id="13" name="Tekstfelt 12">
            <a:extLst>
              <a:ext uri="{FF2B5EF4-FFF2-40B4-BE49-F238E27FC236}">
                <a16:creationId xmlns:a16="http://schemas.microsoft.com/office/drawing/2014/main" id="{0888B36E-4DEC-7DC5-67A7-829C9F0E8B6B}"/>
              </a:ext>
            </a:extLst>
          </p:cNvPr>
          <p:cNvSpPr txBox="1"/>
          <p:nvPr/>
        </p:nvSpPr>
        <p:spPr>
          <a:xfrm>
            <a:off x="285351" y="4716196"/>
            <a:ext cx="4842006" cy="369332"/>
          </a:xfrm>
          <a:prstGeom prst="rect">
            <a:avLst/>
          </a:prstGeom>
          <a:noFill/>
        </p:spPr>
        <p:txBody>
          <a:bodyPr wrap="square" rtlCol="0">
            <a:spAutoFit/>
          </a:bodyPr>
          <a:lstStyle/>
          <a:p>
            <a:r>
              <a:rPr lang="da-DK" b="1" dirty="0">
                <a:solidFill>
                  <a:schemeClr val="accent3"/>
                </a:solidFill>
              </a:rPr>
              <a:t>Energiforbrug – B3</a:t>
            </a:r>
          </a:p>
        </p:txBody>
      </p:sp>
      <p:graphicFrame>
        <p:nvGraphicFramePr>
          <p:cNvPr id="15" name="Tabel 14">
            <a:extLst>
              <a:ext uri="{FF2B5EF4-FFF2-40B4-BE49-F238E27FC236}">
                <a16:creationId xmlns:a16="http://schemas.microsoft.com/office/drawing/2014/main" id="{80DEDB8D-1A39-D9AB-BD25-BF423C29E33B}"/>
              </a:ext>
            </a:extLst>
          </p:cNvPr>
          <p:cNvGraphicFramePr>
            <a:graphicFrameLocks noGrp="1"/>
          </p:cNvGraphicFramePr>
          <p:nvPr>
            <p:extLst>
              <p:ext uri="{D42A27DB-BD31-4B8C-83A1-F6EECF244321}">
                <p14:modId xmlns:p14="http://schemas.microsoft.com/office/powerpoint/2010/main" val="1235796413"/>
              </p:ext>
            </p:extLst>
          </p:nvPr>
        </p:nvGraphicFramePr>
        <p:xfrm>
          <a:off x="525543" y="5129874"/>
          <a:ext cx="10639448" cy="1226476"/>
        </p:xfrm>
        <a:graphic>
          <a:graphicData uri="http://schemas.openxmlformats.org/drawingml/2006/table">
            <a:tbl>
              <a:tblPr firstRow="1" bandRow="1">
                <a:tableStyleId>{5C22544A-7EE6-4342-B048-85BDC9FD1C3A}</a:tableStyleId>
              </a:tblPr>
              <a:tblGrid>
                <a:gridCol w="6797749">
                  <a:extLst>
                    <a:ext uri="{9D8B030D-6E8A-4147-A177-3AD203B41FA5}">
                      <a16:colId xmlns:a16="http://schemas.microsoft.com/office/drawing/2014/main" val="866734173"/>
                    </a:ext>
                  </a:extLst>
                </a:gridCol>
                <a:gridCol w="1893536">
                  <a:extLst>
                    <a:ext uri="{9D8B030D-6E8A-4147-A177-3AD203B41FA5}">
                      <a16:colId xmlns:a16="http://schemas.microsoft.com/office/drawing/2014/main" val="3939738956"/>
                    </a:ext>
                  </a:extLst>
                </a:gridCol>
                <a:gridCol w="1948163">
                  <a:extLst>
                    <a:ext uri="{9D8B030D-6E8A-4147-A177-3AD203B41FA5}">
                      <a16:colId xmlns:a16="http://schemas.microsoft.com/office/drawing/2014/main" val="2927164512"/>
                    </a:ext>
                  </a:extLst>
                </a:gridCol>
              </a:tblGrid>
              <a:tr h="3020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Udledning</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af</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drivhusgasser</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(pkt. 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27353648"/>
                  </a:ext>
                </a:extLst>
              </a:tr>
              <a:tr h="2953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kern="1200" spc="-10" dirty="0" err="1">
                          <a:solidFill>
                            <a:schemeClr val="tx2"/>
                          </a:solidFill>
                          <a:latin typeface="Calibri" panose="020F0502020204030204" pitchFamily="34" charset="0"/>
                          <a:ea typeface="Calibri" panose="020F0502020204030204" pitchFamily="34" charset="0"/>
                          <a:cs typeface="Calibri" panose="020F0502020204030204" pitchFamily="34" charset="0"/>
                        </a:rPr>
                        <a:t>Scope</a:t>
                      </a: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 1 CO2e-udledninger</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201,63 ton CO2e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182,39 ton CO2e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76933141"/>
                  </a:ext>
                </a:extLst>
              </a:tr>
              <a:tr h="3120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kern="1200" spc="-10" dirty="0" err="1">
                          <a:solidFill>
                            <a:schemeClr val="tx2"/>
                          </a:solidFill>
                          <a:latin typeface="Calibri" panose="020F0502020204030204" pitchFamily="34" charset="0"/>
                          <a:ea typeface="Calibri" panose="020F0502020204030204" pitchFamily="34" charset="0"/>
                          <a:cs typeface="Calibri" panose="020F0502020204030204" pitchFamily="34" charset="0"/>
                        </a:rPr>
                        <a:t>Scope</a:t>
                      </a: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 2 CO2e-udledninger (markedsbaseret)</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22,03 ton CO2e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18,93 ton CO2e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27698256"/>
                  </a:ext>
                </a:extLst>
              </a:tr>
              <a:tr h="2478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223,66 ton CO2e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201,32 ton CO2e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569896186"/>
                  </a:ext>
                </a:extLst>
              </a:tr>
            </a:tbl>
          </a:graphicData>
        </a:graphic>
      </p:graphicFrame>
      <p:sp>
        <p:nvSpPr>
          <p:cNvPr id="2" name="Pladsholder til slidenummer 1">
            <a:extLst>
              <a:ext uri="{FF2B5EF4-FFF2-40B4-BE49-F238E27FC236}">
                <a16:creationId xmlns:a16="http://schemas.microsoft.com/office/drawing/2014/main" id="{A2C1EA85-C089-126E-AA8C-E6A615EE38ED}"/>
              </a:ext>
            </a:extLst>
          </p:cNvPr>
          <p:cNvSpPr>
            <a:spLocks noGrp="1"/>
          </p:cNvSpPr>
          <p:nvPr>
            <p:ph type="sldNum" sz="quarter" idx="12"/>
          </p:nvPr>
        </p:nvSpPr>
        <p:spPr/>
        <p:txBody>
          <a:bodyPr/>
          <a:lstStyle/>
          <a:p>
            <a:fld id="{EB93946D-B42F-4823-902F-AA036186979B}" type="slidenum">
              <a:rPr lang="da-DK" smtClean="0"/>
              <a:t>10</a:t>
            </a:fld>
            <a:endParaRPr lang="da-DK" dirty="0"/>
          </a:p>
        </p:txBody>
      </p:sp>
    </p:spTree>
    <p:extLst>
      <p:ext uri="{BB962C8B-B14F-4D97-AF65-F5344CB8AC3E}">
        <p14:creationId xmlns:p14="http://schemas.microsoft.com/office/powerpoint/2010/main" val="3683714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7A29E-6ECA-C610-9BE8-DD6E38F7B229}"/>
            </a:ext>
          </a:extLst>
        </p:cNvPr>
        <p:cNvGrpSpPr/>
        <p:nvPr/>
      </p:nvGrpSpPr>
      <p:grpSpPr>
        <a:xfrm>
          <a:off x="0" y="0"/>
          <a:ext cx="0" cy="0"/>
          <a:chOff x="0" y="0"/>
          <a:chExt cx="0" cy="0"/>
        </a:xfrm>
      </p:grpSpPr>
      <p:graphicFrame>
        <p:nvGraphicFramePr>
          <p:cNvPr id="9" name="Tabel 8">
            <a:extLst>
              <a:ext uri="{FF2B5EF4-FFF2-40B4-BE49-F238E27FC236}">
                <a16:creationId xmlns:a16="http://schemas.microsoft.com/office/drawing/2014/main" id="{30F63A94-9C27-638D-76B3-D745D21D5569}"/>
              </a:ext>
            </a:extLst>
          </p:cNvPr>
          <p:cNvGraphicFramePr>
            <a:graphicFrameLocks noGrp="1"/>
          </p:cNvGraphicFramePr>
          <p:nvPr>
            <p:extLst>
              <p:ext uri="{D42A27DB-BD31-4B8C-83A1-F6EECF244321}">
                <p14:modId xmlns:p14="http://schemas.microsoft.com/office/powerpoint/2010/main" val="2841064414"/>
              </p:ext>
            </p:extLst>
          </p:nvPr>
        </p:nvGraphicFramePr>
        <p:xfrm>
          <a:off x="360953" y="1278825"/>
          <a:ext cx="10619351" cy="304800"/>
        </p:xfrm>
        <a:graphic>
          <a:graphicData uri="http://schemas.openxmlformats.org/drawingml/2006/table">
            <a:tbl>
              <a:tblPr firstRow="1" bandRow="1">
                <a:tableStyleId>{5C22544A-7EE6-4342-B048-85BDC9FD1C3A}</a:tableStyleId>
              </a:tblPr>
              <a:tblGrid>
                <a:gridCol w="8308229">
                  <a:extLst>
                    <a:ext uri="{9D8B030D-6E8A-4147-A177-3AD203B41FA5}">
                      <a16:colId xmlns:a16="http://schemas.microsoft.com/office/drawing/2014/main" val="866734173"/>
                    </a:ext>
                  </a:extLst>
                </a:gridCol>
                <a:gridCol w="1155561">
                  <a:extLst>
                    <a:ext uri="{9D8B030D-6E8A-4147-A177-3AD203B41FA5}">
                      <a16:colId xmlns:a16="http://schemas.microsoft.com/office/drawing/2014/main" val="3939738956"/>
                    </a:ext>
                  </a:extLst>
                </a:gridCol>
                <a:gridCol w="1155561">
                  <a:extLst>
                    <a:ext uri="{9D8B030D-6E8A-4147-A177-3AD203B41FA5}">
                      <a16:colId xmlns:a16="http://schemas.microsoft.com/office/drawing/2014/main" val="2115176342"/>
                    </a:ext>
                  </a:extLst>
                </a:gridCol>
              </a:tblGrid>
              <a:tr h="2986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Samlet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vandudtag</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80 m3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105 m3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2424051"/>
                  </a:ext>
                </a:extLst>
              </a:tr>
            </a:tbl>
          </a:graphicData>
        </a:graphic>
      </p:graphicFrame>
      <p:sp>
        <p:nvSpPr>
          <p:cNvPr id="12" name="Tekstfelt 11">
            <a:extLst>
              <a:ext uri="{FF2B5EF4-FFF2-40B4-BE49-F238E27FC236}">
                <a16:creationId xmlns:a16="http://schemas.microsoft.com/office/drawing/2014/main" id="{0C64143B-1A95-CCE6-776B-DE2E05459EE6}"/>
              </a:ext>
            </a:extLst>
          </p:cNvPr>
          <p:cNvSpPr txBox="1"/>
          <p:nvPr/>
        </p:nvSpPr>
        <p:spPr>
          <a:xfrm>
            <a:off x="284078" y="495798"/>
            <a:ext cx="4842006" cy="369332"/>
          </a:xfrm>
          <a:prstGeom prst="rect">
            <a:avLst/>
          </a:prstGeom>
          <a:noFill/>
        </p:spPr>
        <p:txBody>
          <a:bodyPr wrap="square" rtlCol="0">
            <a:spAutoFit/>
          </a:bodyPr>
          <a:lstStyle/>
          <a:p>
            <a:r>
              <a:rPr lang="da-DK" b="1" dirty="0">
                <a:solidFill>
                  <a:schemeClr val="accent3"/>
                </a:solidFill>
              </a:rPr>
              <a:t>Vand– B6</a:t>
            </a:r>
          </a:p>
        </p:txBody>
      </p:sp>
      <p:sp>
        <p:nvSpPr>
          <p:cNvPr id="13" name="Tekstfelt 12">
            <a:extLst>
              <a:ext uri="{FF2B5EF4-FFF2-40B4-BE49-F238E27FC236}">
                <a16:creationId xmlns:a16="http://schemas.microsoft.com/office/drawing/2014/main" id="{D2EECFD6-90DB-9EDA-2ABE-8F363A5C5391}"/>
              </a:ext>
            </a:extLst>
          </p:cNvPr>
          <p:cNvSpPr txBox="1"/>
          <p:nvPr/>
        </p:nvSpPr>
        <p:spPr>
          <a:xfrm>
            <a:off x="284078" y="1694489"/>
            <a:ext cx="7652848" cy="369332"/>
          </a:xfrm>
          <a:prstGeom prst="rect">
            <a:avLst/>
          </a:prstGeom>
          <a:noFill/>
        </p:spPr>
        <p:txBody>
          <a:bodyPr wrap="square" rtlCol="0">
            <a:spAutoFit/>
          </a:bodyPr>
          <a:lstStyle/>
          <a:p>
            <a:r>
              <a:rPr lang="da-DK" b="1" dirty="0">
                <a:solidFill>
                  <a:schemeClr val="accent3"/>
                </a:solidFill>
              </a:rPr>
              <a:t>Ressourceforbrug, cirkulær økonomi og affaldshåndtering – B7</a:t>
            </a:r>
          </a:p>
        </p:txBody>
      </p:sp>
      <p:graphicFrame>
        <p:nvGraphicFramePr>
          <p:cNvPr id="2" name="Tabel 1">
            <a:extLst>
              <a:ext uri="{FF2B5EF4-FFF2-40B4-BE49-F238E27FC236}">
                <a16:creationId xmlns:a16="http://schemas.microsoft.com/office/drawing/2014/main" id="{5920BD7F-83E2-AF3D-0459-79F90314CA4B}"/>
              </a:ext>
            </a:extLst>
          </p:cNvPr>
          <p:cNvGraphicFramePr>
            <a:graphicFrameLocks noGrp="1"/>
          </p:cNvGraphicFramePr>
          <p:nvPr>
            <p:extLst>
              <p:ext uri="{D42A27DB-BD31-4B8C-83A1-F6EECF244321}">
                <p14:modId xmlns:p14="http://schemas.microsoft.com/office/powerpoint/2010/main" val="1764429456"/>
              </p:ext>
            </p:extLst>
          </p:nvPr>
        </p:nvGraphicFramePr>
        <p:xfrm>
          <a:off x="362225" y="2414460"/>
          <a:ext cx="10618078" cy="609600"/>
        </p:xfrm>
        <a:graphic>
          <a:graphicData uri="http://schemas.openxmlformats.org/drawingml/2006/table">
            <a:tbl>
              <a:tblPr firstRow="1" bandRow="1">
                <a:tableStyleId>{5C22544A-7EE6-4342-B048-85BDC9FD1C3A}</a:tableStyleId>
              </a:tblPr>
              <a:tblGrid>
                <a:gridCol w="5956916">
                  <a:extLst>
                    <a:ext uri="{9D8B030D-6E8A-4147-A177-3AD203B41FA5}">
                      <a16:colId xmlns:a16="http://schemas.microsoft.com/office/drawing/2014/main" val="866734173"/>
                    </a:ext>
                  </a:extLst>
                </a:gridCol>
                <a:gridCol w="2301073">
                  <a:extLst>
                    <a:ext uri="{9D8B030D-6E8A-4147-A177-3AD203B41FA5}">
                      <a16:colId xmlns:a16="http://schemas.microsoft.com/office/drawing/2014/main" val="3939738956"/>
                    </a:ext>
                  </a:extLst>
                </a:gridCol>
                <a:gridCol w="2360089">
                  <a:extLst>
                    <a:ext uri="{9D8B030D-6E8A-4147-A177-3AD203B41FA5}">
                      <a16:colId xmlns:a16="http://schemas.microsoft.com/office/drawing/2014/main" val="769876993"/>
                    </a:ext>
                  </a:extLst>
                </a:gridCol>
              </a:tblGrid>
              <a:tr h="1524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Min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virksomhed</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anvender</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principper</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fra</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cirkulær</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økonomi</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Nej</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2424051"/>
                  </a:ext>
                </a:extLst>
              </a:tr>
              <a:tr h="152400">
                <a:tc vMerge="1">
                  <a:txBody>
                    <a:bodyPr/>
                    <a:lstStyle/>
                    <a:p>
                      <a:endParaRPr lang="da-DK"/>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65408805"/>
                  </a:ext>
                </a:extLst>
              </a:tr>
            </a:tbl>
          </a:graphicData>
        </a:graphic>
      </p:graphicFrame>
      <p:graphicFrame>
        <p:nvGraphicFramePr>
          <p:cNvPr id="3" name="Tabel 2">
            <a:extLst>
              <a:ext uri="{FF2B5EF4-FFF2-40B4-BE49-F238E27FC236}">
                <a16:creationId xmlns:a16="http://schemas.microsoft.com/office/drawing/2014/main" id="{980A7720-FE4E-F587-3D9B-82008F99119A}"/>
              </a:ext>
            </a:extLst>
          </p:cNvPr>
          <p:cNvGraphicFramePr>
            <a:graphicFrameLocks noGrp="1"/>
          </p:cNvGraphicFramePr>
          <p:nvPr>
            <p:extLst>
              <p:ext uri="{D42A27DB-BD31-4B8C-83A1-F6EECF244321}">
                <p14:modId xmlns:p14="http://schemas.microsoft.com/office/powerpoint/2010/main" val="3191091526"/>
              </p:ext>
            </p:extLst>
          </p:nvPr>
        </p:nvGraphicFramePr>
        <p:xfrm>
          <a:off x="360953" y="3765341"/>
          <a:ext cx="10619350" cy="2064480"/>
        </p:xfrm>
        <a:graphic>
          <a:graphicData uri="http://schemas.openxmlformats.org/drawingml/2006/table">
            <a:tbl>
              <a:tblPr firstRow="1" bandRow="1">
                <a:tableStyleId>{5C22544A-7EE6-4342-B048-85BDC9FD1C3A}</a:tableStyleId>
              </a:tblPr>
              <a:tblGrid>
                <a:gridCol w="4140704">
                  <a:extLst>
                    <a:ext uri="{9D8B030D-6E8A-4147-A177-3AD203B41FA5}">
                      <a16:colId xmlns:a16="http://schemas.microsoft.com/office/drawing/2014/main" val="866734173"/>
                    </a:ext>
                  </a:extLst>
                </a:gridCol>
                <a:gridCol w="3239323">
                  <a:extLst>
                    <a:ext uri="{9D8B030D-6E8A-4147-A177-3AD203B41FA5}">
                      <a16:colId xmlns:a16="http://schemas.microsoft.com/office/drawing/2014/main" val="3939738956"/>
                    </a:ext>
                  </a:extLst>
                </a:gridCol>
                <a:gridCol w="3239323">
                  <a:extLst>
                    <a:ext uri="{9D8B030D-6E8A-4147-A177-3AD203B41FA5}">
                      <a16:colId xmlns:a16="http://schemas.microsoft.com/office/drawing/2014/main" val="971738120"/>
                    </a:ext>
                  </a:extLst>
                </a:gridCol>
              </a:tblGrid>
              <a:tr h="2986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Samlet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mængde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affald</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Affald</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der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omdirrigeres</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til</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genanvendelse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eller</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forberedelse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mhp</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genbrug</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67208741"/>
                  </a:ext>
                </a:extLst>
              </a:tr>
              <a:tr h="32712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Ikke </a:t>
                      </a: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farligt</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affald</a:t>
                      </a:r>
                      <a:endPar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2424051"/>
                  </a:ext>
                </a:extLst>
              </a:tr>
              <a:tr h="2986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Dagrenovation</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eak</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1209 kg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1209 kg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59816334"/>
                  </a:ext>
                </a:extLst>
              </a:tr>
              <a:tr h="298679">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Farligt</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affald</a:t>
                      </a:r>
                      <a:endPar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35533116"/>
                  </a:ext>
                </a:extLst>
              </a:tr>
              <a:tr h="2986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Asbest</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4,4 ton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0 ton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435311929"/>
                  </a:ext>
                </a:extLst>
              </a:tr>
              <a:tr h="2986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Eternit –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Håndteres</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som</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asbest</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23 ton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025831911"/>
                  </a:ext>
                </a:extLst>
              </a:tr>
            </a:tbl>
          </a:graphicData>
        </a:graphic>
      </p:graphicFrame>
      <p:sp>
        <p:nvSpPr>
          <p:cNvPr id="6" name="Pladsholder til slidenummer 5">
            <a:extLst>
              <a:ext uri="{FF2B5EF4-FFF2-40B4-BE49-F238E27FC236}">
                <a16:creationId xmlns:a16="http://schemas.microsoft.com/office/drawing/2014/main" id="{E224F51D-79AF-5676-9093-4B2AA90A95CA}"/>
              </a:ext>
            </a:extLst>
          </p:cNvPr>
          <p:cNvSpPr>
            <a:spLocks noGrp="1"/>
          </p:cNvSpPr>
          <p:nvPr>
            <p:ph type="sldNum" sz="quarter" idx="12"/>
          </p:nvPr>
        </p:nvSpPr>
        <p:spPr/>
        <p:txBody>
          <a:bodyPr/>
          <a:lstStyle/>
          <a:p>
            <a:fld id="{EB93946D-B42F-4823-902F-AA036186979B}" type="slidenum">
              <a:rPr lang="da-DK" smtClean="0"/>
              <a:t>11</a:t>
            </a:fld>
            <a:endParaRPr lang="da-DK" dirty="0"/>
          </a:p>
        </p:txBody>
      </p:sp>
      <p:graphicFrame>
        <p:nvGraphicFramePr>
          <p:cNvPr id="4" name="Tabel 3">
            <a:extLst>
              <a:ext uri="{FF2B5EF4-FFF2-40B4-BE49-F238E27FC236}">
                <a16:creationId xmlns:a16="http://schemas.microsoft.com/office/drawing/2014/main" id="{31A64493-7B0F-54D2-99B4-63E7F6C2F7F2}"/>
              </a:ext>
            </a:extLst>
          </p:cNvPr>
          <p:cNvGraphicFramePr>
            <a:graphicFrameLocks noGrp="1"/>
          </p:cNvGraphicFramePr>
          <p:nvPr>
            <p:extLst>
              <p:ext uri="{D42A27DB-BD31-4B8C-83A1-F6EECF244321}">
                <p14:modId xmlns:p14="http://schemas.microsoft.com/office/powerpoint/2010/main" val="2608144210"/>
              </p:ext>
            </p:extLst>
          </p:nvPr>
        </p:nvGraphicFramePr>
        <p:xfrm>
          <a:off x="8667244" y="990359"/>
          <a:ext cx="2313060" cy="259080"/>
        </p:xfrm>
        <a:graphic>
          <a:graphicData uri="http://schemas.openxmlformats.org/drawingml/2006/table">
            <a:tbl>
              <a:tblPr firstRow="1" bandRow="1">
                <a:tableStyleId>{5C22544A-7EE6-4342-B048-85BDC9FD1C3A}</a:tableStyleId>
              </a:tblPr>
              <a:tblGrid>
                <a:gridCol w="1156530">
                  <a:extLst>
                    <a:ext uri="{9D8B030D-6E8A-4147-A177-3AD203B41FA5}">
                      <a16:colId xmlns:a16="http://schemas.microsoft.com/office/drawing/2014/main" val="3336550208"/>
                    </a:ext>
                  </a:extLst>
                </a:gridCol>
                <a:gridCol w="1156530">
                  <a:extLst>
                    <a:ext uri="{9D8B030D-6E8A-4147-A177-3AD203B41FA5}">
                      <a16:colId xmlns:a16="http://schemas.microsoft.com/office/drawing/2014/main" val="2273610772"/>
                    </a:ext>
                  </a:extLst>
                </a:gridCol>
              </a:tblGrid>
              <a:tr h="248162">
                <a:tc>
                  <a:txBody>
                    <a:bodyPr/>
                    <a:lstStyle/>
                    <a:p>
                      <a:r>
                        <a:rPr lang="da-DK" sz="1100" dirty="0">
                          <a:solidFill>
                            <a:schemeClr val="tx1"/>
                          </a:solidFill>
                        </a:rPr>
                        <a:t>2024</a:t>
                      </a:r>
                    </a:p>
                  </a:txBody>
                  <a:tcPr>
                    <a:solidFill>
                      <a:schemeClr val="accent6">
                        <a:lumMod val="40000"/>
                        <a:lumOff val="60000"/>
                      </a:schemeClr>
                    </a:solidFill>
                  </a:tcPr>
                </a:tc>
                <a:tc>
                  <a:txBody>
                    <a:bodyPr/>
                    <a:lstStyle/>
                    <a:p>
                      <a:r>
                        <a:rPr lang="da-DK" sz="1100" dirty="0">
                          <a:solidFill>
                            <a:schemeClr val="tx1"/>
                          </a:solidFill>
                        </a:rPr>
                        <a:t>2025</a:t>
                      </a:r>
                    </a:p>
                  </a:txBody>
                  <a:tcPr>
                    <a:solidFill>
                      <a:schemeClr val="accent6">
                        <a:lumMod val="40000"/>
                        <a:lumOff val="60000"/>
                      </a:schemeClr>
                    </a:solidFill>
                  </a:tcPr>
                </a:tc>
                <a:extLst>
                  <a:ext uri="{0D108BD9-81ED-4DB2-BD59-A6C34878D82A}">
                    <a16:rowId xmlns:a16="http://schemas.microsoft.com/office/drawing/2014/main" val="784030583"/>
                  </a:ext>
                </a:extLst>
              </a:tr>
            </a:tbl>
          </a:graphicData>
        </a:graphic>
      </p:graphicFrame>
    </p:spTree>
    <p:extLst>
      <p:ext uri="{BB962C8B-B14F-4D97-AF65-F5344CB8AC3E}">
        <p14:creationId xmlns:p14="http://schemas.microsoft.com/office/powerpoint/2010/main" val="2718333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DA58E365-AF3C-0FBC-769E-0767FC9D71F8}"/>
              </a:ext>
            </a:extLst>
          </p:cNvPr>
          <p:cNvSpPr/>
          <p:nvPr/>
        </p:nvSpPr>
        <p:spPr>
          <a:xfrm>
            <a:off x="1" y="555171"/>
            <a:ext cx="7048500"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I dybden med E</a:t>
            </a:r>
          </a:p>
        </p:txBody>
      </p:sp>
      <p:sp>
        <p:nvSpPr>
          <p:cNvPr id="4" name="Rektangel 3">
            <a:extLst>
              <a:ext uri="{FF2B5EF4-FFF2-40B4-BE49-F238E27FC236}">
                <a16:creationId xmlns:a16="http://schemas.microsoft.com/office/drawing/2014/main" id="{91D9E784-C916-C6B4-72B8-34866B031979}"/>
              </a:ext>
            </a:extLst>
          </p:cNvPr>
          <p:cNvSpPr/>
          <p:nvPr/>
        </p:nvSpPr>
        <p:spPr>
          <a:xfrm>
            <a:off x="0" y="1668381"/>
            <a:ext cx="7048499"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pic>
        <p:nvPicPr>
          <p:cNvPr id="6" name="Billede 5">
            <a:extLst>
              <a:ext uri="{FF2B5EF4-FFF2-40B4-BE49-F238E27FC236}">
                <a16:creationId xmlns:a16="http://schemas.microsoft.com/office/drawing/2014/main" id="{0CC9A86D-AAB0-471F-61CE-16EE62E06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
        <p:nvSpPr>
          <p:cNvPr id="2" name="Rektangel 1">
            <a:extLst>
              <a:ext uri="{FF2B5EF4-FFF2-40B4-BE49-F238E27FC236}">
                <a16:creationId xmlns:a16="http://schemas.microsoft.com/office/drawing/2014/main" id="{737A42D0-5CCF-FEC8-70D8-F1A84507F6A1}"/>
              </a:ext>
            </a:extLst>
          </p:cNvPr>
          <p:cNvSpPr/>
          <p:nvPr/>
        </p:nvSpPr>
        <p:spPr>
          <a:xfrm>
            <a:off x="170821" y="2030373"/>
            <a:ext cx="6682155" cy="464233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ekstfelt 6">
            <a:extLst>
              <a:ext uri="{FF2B5EF4-FFF2-40B4-BE49-F238E27FC236}">
                <a16:creationId xmlns:a16="http://schemas.microsoft.com/office/drawing/2014/main" id="{79AA4406-E0E3-002F-9CAB-EEA9E929ED1E}"/>
              </a:ext>
            </a:extLst>
          </p:cNvPr>
          <p:cNvSpPr txBox="1"/>
          <p:nvPr/>
        </p:nvSpPr>
        <p:spPr>
          <a:xfrm>
            <a:off x="267037" y="2168665"/>
            <a:ext cx="6473628" cy="3647152"/>
          </a:xfrm>
          <a:prstGeom prst="rect">
            <a:avLst/>
          </a:prstGeom>
          <a:noFill/>
        </p:spPr>
        <p:txBody>
          <a:bodyPr wrap="square" rtlCol="0">
            <a:spAutoFit/>
          </a:bodyPr>
          <a:lstStyle/>
          <a:p>
            <a:r>
              <a:rPr lang="da-DK" sz="1100" dirty="0"/>
              <a:t>Vores arbejde med miljødata tager udgangspunkt i VSME basisniveauet, hvor fokus er på det væsentlige og det, vi realistisk kan måle og følge op på. </a:t>
            </a:r>
          </a:p>
          <a:p>
            <a:r>
              <a:rPr lang="da-DK" sz="1100" dirty="0"/>
              <a:t>For os betyder det, at vi koncentrerer indsatsen om de områder, hvor vores drift har størst påvirkning: materialer, affald, energi og transport.</a:t>
            </a:r>
          </a:p>
          <a:p>
            <a:endParaRPr lang="da-DK" sz="1100" dirty="0"/>
          </a:p>
          <a:p>
            <a:r>
              <a:rPr lang="da-DK" sz="1100" dirty="0"/>
              <a:t>Vi arbejder løbende på at opbygge et mere struktureret datagrundlag. Det sker gennem en kombination af leverandørdata, fakturaer og interne registreringer. Målet er ikke at måle alt i detaljer fra start, men at sikre, at de data, vi bruger, er konsistente og troværdige.</a:t>
            </a:r>
          </a:p>
          <a:p>
            <a:endParaRPr lang="da-DK" sz="1100" dirty="0"/>
          </a:p>
          <a:p>
            <a:r>
              <a:rPr lang="da-DK" sz="1100" dirty="0"/>
              <a:t>Som mellemstor virksomhed er datakvalitet en løbende proces. Derfor prioriterer vi en realistisk tilgang, hvor vi bygger op trin for trin og er åbne om vores forudsætninger og begrænsninger.</a:t>
            </a:r>
          </a:p>
          <a:p>
            <a:endParaRPr lang="da-DK" sz="1100" dirty="0"/>
          </a:p>
          <a:p>
            <a:r>
              <a:rPr lang="da-DK" sz="1100" dirty="0"/>
              <a:t>Målet er at skabe et datagrundlag, der både kan bruges internt i driften og eksternt i samarbejdet med kunder og partnere, uden at gøre arbejdet mere komplekst, end det behøver at være.</a:t>
            </a:r>
          </a:p>
          <a:p>
            <a:endParaRPr lang="da-DK" sz="1100" dirty="0"/>
          </a:p>
          <a:p>
            <a:r>
              <a:rPr lang="da-DK" sz="1100" dirty="0"/>
              <a:t>Fra 2024 til 2025, har vi haft en besparelse på 22,34 ton CO2e i </a:t>
            </a:r>
            <a:r>
              <a:rPr lang="da-DK" sz="1100" dirty="0" err="1"/>
              <a:t>scope</a:t>
            </a:r>
            <a:r>
              <a:rPr lang="da-DK" sz="1100" dirty="0"/>
              <a:t> 1+2. Denne besparelse kommer primært fra udskiftning af en række dieseldrevne køretøjer til eldrevne. </a:t>
            </a:r>
          </a:p>
          <a:p>
            <a:endParaRPr lang="da-DK" sz="1100" dirty="0"/>
          </a:p>
          <a:p>
            <a:r>
              <a:rPr lang="da-DK" sz="1100" dirty="0"/>
              <a:t>Vi har som målsætning at xx </a:t>
            </a:r>
          </a:p>
          <a:p>
            <a:endParaRPr lang="da-DK" sz="1100" dirty="0"/>
          </a:p>
          <a:p>
            <a:endParaRPr lang="da-DK" sz="1100" dirty="0"/>
          </a:p>
        </p:txBody>
      </p:sp>
      <p:sp>
        <p:nvSpPr>
          <p:cNvPr id="5" name="Pladsholder til slidenummer 4">
            <a:extLst>
              <a:ext uri="{FF2B5EF4-FFF2-40B4-BE49-F238E27FC236}">
                <a16:creationId xmlns:a16="http://schemas.microsoft.com/office/drawing/2014/main" id="{78C7A911-EE1B-58DC-63AE-627C9422EE7E}"/>
              </a:ext>
            </a:extLst>
          </p:cNvPr>
          <p:cNvSpPr>
            <a:spLocks noGrp="1"/>
          </p:cNvSpPr>
          <p:nvPr>
            <p:ph type="sldNum" sz="quarter" idx="12"/>
          </p:nvPr>
        </p:nvSpPr>
        <p:spPr/>
        <p:txBody>
          <a:bodyPr/>
          <a:lstStyle/>
          <a:p>
            <a:fld id="{EB93946D-B42F-4823-902F-AA036186979B}" type="slidenum">
              <a:rPr lang="da-DK" smtClean="0"/>
              <a:t>12</a:t>
            </a:fld>
            <a:endParaRPr lang="da-DK" dirty="0"/>
          </a:p>
        </p:txBody>
      </p:sp>
    </p:spTree>
    <p:extLst>
      <p:ext uri="{BB962C8B-B14F-4D97-AF65-F5344CB8AC3E}">
        <p14:creationId xmlns:p14="http://schemas.microsoft.com/office/powerpoint/2010/main" val="688572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Billede 1">
            <a:extLst>
              <a:ext uri="{FF2B5EF4-FFF2-40B4-BE49-F238E27FC236}">
                <a16:creationId xmlns:a16="http://schemas.microsoft.com/office/drawing/2014/main" id="{4C3BCADE-8A10-0C2D-606B-E6BCA722C062}"/>
              </a:ext>
            </a:extLst>
          </p:cNvPr>
          <p:cNvPicPr>
            <a:picLocks noChangeAspect="1"/>
          </p:cNvPicPr>
          <p:nvPr/>
        </p:nvPicPr>
        <p:blipFill>
          <a:blip r:embed="rId2">
            <a:extLst>
              <a:ext uri="{28A0092B-C50C-407E-A947-70E740481C1C}">
                <a14:useLocalDpi xmlns:a14="http://schemas.microsoft.com/office/drawing/2010/main" val="0"/>
              </a:ext>
            </a:extLst>
          </a:blip>
          <a:srcRect t="19723" b="5292"/>
          <a:stretch>
            <a:fillRect/>
          </a:stretch>
        </p:blipFill>
        <p:spPr>
          <a:xfrm>
            <a:off x="20" y="1282"/>
            <a:ext cx="12191980" cy="6856718"/>
          </a:xfrm>
          <a:prstGeom prst="rect">
            <a:avLst/>
          </a:prstGeom>
        </p:spPr>
      </p:pic>
      <p:sp>
        <p:nvSpPr>
          <p:cNvPr id="3" name="Rektangel 2">
            <a:extLst>
              <a:ext uri="{FF2B5EF4-FFF2-40B4-BE49-F238E27FC236}">
                <a16:creationId xmlns:a16="http://schemas.microsoft.com/office/drawing/2014/main" id="{1407AC7F-5A7E-8B6B-E69F-C0F48C5EEABD}"/>
              </a:ext>
            </a:extLst>
          </p:cNvPr>
          <p:cNvSpPr/>
          <p:nvPr/>
        </p:nvSpPr>
        <p:spPr>
          <a:xfrm>
            <a:off x="70337" y="894303"/>
            <a:ext cx="12120139" cy="7725192"/>
          </a:xfrm>
          <a:prstGeom prst="rect">
            <a:avLst/>
          </a:prstGeom>
          <a:noFill/>
          <a:ln>
            <a:noFill/>
          </a:ln>
        </p:spPr>
        <p:txBody>
          <a:bodyPr wrap="square" lIns="91440" tIns="45720" rIns="91440" bIns="45720">
            <a:spAutoFit/>
          </a:bodyPr>
          <a:lstStyle/>
          <a:p>
            <a:r>
              <a:rPr lang="da-DK" sz="49600" b="1" cap="none" spc="0" dirty="0">
                <a:ln w="22225">
                  <a:noFill/>
                  <a:prstDash val="solid"/>
                </a:ln>
                <a:solidFill>
                  <a:schemeClr val="accent3">
                    <a:alpha val="30000"/>
                  </a:schemeClr>
                </a:solidFill>
                <a:effectLst/>
              </a:rPr>
              <a:t>E</a:t>
            </a:r>
            <a:r>
              <a:rPr lang="da-DK" sz="49600" b="1" cap="none" spc="0" dirty="0">
                <a:ln w="22225">
                  <a:noFill/>
                  <a:prstDash val="solid"/>
                </a:ln>
                <a:solidFill>
                  <a:schemeClr val="accent3"/>
                </a:solidFill>
                <a:effectLst/>
              </a:rPr>
              <a:t>S</a:t>
            </a:r>
            <a:r>
              <a:rPr lang="da-DK" sz="49600" b="1" cap="none" spc="0" dirty="0">
                <a:ln w="22225">
                  <a:noFill/>
                  <a:prstDash val="solid"/>
                </a:ln>
                <a:solidFill>
                  <a:schemeClr val="accent3">
                    <a:alpha val="30000"/>
                  </a:schemeClr>
                </a:solidFill>
                <a:effectLst/>
              </a:rPr>
              <a:t>G</a:t>
            </a:r>
          </a:p>
        </p:txBody>
      </p:sp>
      <p:sp>
        <p:nvSpPr>
          <p:cNvPr id="4" name="Pladsholder til slidenummer 3">
            <a:extLst>
              <a:ext uri="{FF2B5EF4-FFF2-40B4-BE49-F238E27FC236}">
                <a16:creationId xmlns:a16="http://schemas.microsoft.com/office/drawing/2014/main" id="{6F370400-5D2A-23D2-1577-11991272C459}"/>
              </a:ext>
            </a:extLst>
          </p:cNvPr>
          <p:cNvSpPr>
            <a:spLocks noGrp="1"/>
          </p:cNvSpPr>
          <p:nvPr>
            <p:ph type="sldNum" sz="quarter" idx="12"/>
          </p:nvPr>
        </p:nvSpPr>
        <p:spPr/>
        <p:txBody>
          <a:bodyPr/>
          <a:lstStyle/>
          <a:p>
            <a:fld id="{EB93946D-B42F-4823-902F-AA036186979B}" type="slidenum">
              <a:rPr lang="da-DK" smtClean="0"/>
              <a:t>13</a:t>
            </a:fld>
            <a:endParaRPr lang="da-DK" dirty="0"/>
          </a:p>
        </p:txBody>
      </p:sp>
    </p:spTree>
    <p:extLst>
      <p:ext uri="{BB962C8B-B14F-4D97-AF65-F5344CB8AC3E}">
        <p14:creationId xmlns:p14="http://schemas.microsoft.com/office/powerpoint/2010/main" val="1956039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EE275-B9FE-FF7F-D7AA-551E6850D37D}"/>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48A0C3A3-59BD-F95A-4C79-6A51550CA855}"/>
              </a:ext>
            </a:extLst>
          </p:cNvPr>
          <p:cNvSpPr/>
          <p:nvPr/>
        </p:nvSpPr>
        <p:spPr>
          <a:xfrm>
            <a:off x="4714805" y="555171"/>
            <a:ext cx="7477195"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S-data</a:t>
            </a:r>
          </a:p>
        </p:txBody>
      </p:sp>
      <p:sp>
        <p:nvSpPr>
          <p:cNvPr id="3" name="Rektangel 2">
            <a:extLst>
              <a:ext uri="{FF2B5EF4-FFF2-40B4-BE49-F238E27FC236}">
                <a16:creationId xmlns:a16="http://schemas.microsoft.com/office/drawing/2014/main" id="{3C05FE32-9DC4-9904-94BC-5481E03502A9}"/>
              </a:ext>
            </a:extLst>
          </p:cNvPr>
          <p:cNvSpPr/>
          <p:nvPr/>
        </p:nvSpPr>
        <p:spPr>
          <a:xfrm>
            <a:off x="4714806" y="1665514"/>
            <a:ext cx="7477194"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graphicFrame>
        <p:nvGraphicFramePr>
          <p:cNvPr id="12" name="Tabel 11">
            <a:extLst>
              <a:ext uri="{FF2B5EF4-FFF2-40B4-BE49-F238E27FC236}">
                <a16:creationId xmlns:a16="http://schemas.microsoft.com/office/drawing/2014/main" id="{45A60808-EAAF-0F10-4E9C-73749E033F4D}"/>
              </a:ext>
            </a:extLst>
          </p:cNvPr>
          <p:cNvGraphicFramePr>
            <a:graphicFrameLocks noGrp="1"/>
          </p:cNvGraphicFramePr>
          <p:nvPr>
            <p:extLst>
              <p:ext uri="{D42A27DB-BD31-4B8C-83A1-F6EECF244321}">
                <p14:modId xmlns:p14="http://schemas.microsoft.com/office/powerpoint/2010/main" val="1471688163"/>
              </p:ext>
            </p:extLst>
          </p:nvPr>
        </p:nvGraphicFramePr>
        <p:xfrm>
          <a:off x="543911" y="2239372"/>
          <a:ext cx="10618076" cy="1555771"/>
        </p:xfrm>
        <a:graphic>
          <a:graphicData uri="http://schemas.openxmlformats.org/drawingml/2006/table">
            <a:tbl>
              <a:tblPr firstRow="1" bandRow="1">
                <a:tableStyleId>{5C22544A-7EE6-4342-B048-85BDC9FD1C3A}</a:tableStyleId>
              </a:tblPr>
              <a:tblGrid>
                <a:gridCol w="5970178">
                  <a:extLst>
                    <a:ext uri="{9D8B030D-6E8A-4147-A177-3AD203B41FA5}">
                      <a16:colId xmlns:a16="http://schemas.microsoft.com/office/drawing/2014/main" val="866734173"/>
                    </a:ext>
                  </a:extLst>
                </a:gridCol>
                <a:gridCol w="2160574">
                  <a:extLst>
                    <a:ext uri="{9D8B030D-6E8A-4147-A177-3AD203B41FA5}">
                      <a16:colId xmlns:a16="http://schemas.microsoft.com/office/drawing/2014/main" val="1884060394"/>
                    </a:ext>
                  </a:extLst>
                </a:gridCol>
                <a:gridCol w="2487324">
                  <a:extLst>
                    <a:ext uri="{9D8B030D-6E8A-4147-A177-3AD203B41FA5}">
                      <a16:colId xmlns:a16="http://schemas.microsoft.com/office/drawing/2014/main" val="2785970807"/>
                    </a:ext>
                  </a:extLst>
                </a:gridCol>
              </a:tblGrid>
              <a:tr h="25908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1"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Kontrakttype</a:t>
                      </a:r>
                      <a:endPar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2">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Antal personer eller fuldtidsækvivalenter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da-DK"/>
                    </a:p>
                  </a:txBody>
                  <a:tcPr/>
                </a:tc>
                <a:extLst>
                  <a:ext uri="{0D108BD9-81ED-4DB2-BD59-A6C34878D82A}">
                    <a16:rowId xmlns:a16="http://schemas.microsoft.com/office/drawing/2014/main" val="676933141"/>
                  </a:ext>
                </a:extLst>
              </a:tr>
              <a:tr h="259080">
                <a:tc vMerge="1">
                  <a:txBody>
                    <a:bodyPr/>
                    <a:lstStyle/>
                    <a:p>
                      <a:endParaRPr lang="da-DK"/>
                    </a:p>
                  </a:txBody>
                  <a:tcPr/>
                </a:tc>
                <a:tc>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982874035"/>
                  </a:ext>
                </a:extLst>
              </a:tr>
              <a:tr h="3147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Midlertidig ansættelse</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27698256"/>
                  </a:ext>
                </a:extLst>
              </a:tr>
              <a:tr h="2612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Fastansættelse</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461898927"/>
                  </a:ext>
                </a:extLst>
              </a:tr>
              <a:tr h="326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Antal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ansatte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57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1951470"/>
                  </a:ext>
                </a:extLst>
              </a:tr>
            </a:tbl>
          </a:graphicData>
        </a:graphic>
      </p:graphicFrame>
      <p:sp>
        <p:nvSpPr>
          <p:cNvPr id="14" name="Tekstfelt 13">
            <a:extLst>
              <a:ext uri="{FF2B5EF4-FFF2-40B4-BE49-F238E27FC236}">
                <a16:creationId xmlns:a16="http://schemas.microsoft.com/office/drawing/2014/main" id="{D908347E-3648-E516-B7C7-37FCCBAFB4F7}"/>
              </a:ext>
            </a:extLst>
          </p:cNvPr>
          <p:cNvSpPr txBox="1"/>
          <p:nvPr/>
        </p:nvSpPr>
        <p:spPr>
          <a:xfrm>
            <a:off x="543910" y="1823399"/>
            <a:ext cx="7652848" cy="369332"/>
          </a:xfrm>
          <a:prstGeom prst="rect">
            <a:avLst/>
          </a:prstGeom>
          <a:noFill/>
        </p:spPr>
        <p:txBody>
          <a:bodyPr wrap="square" rtlCol="0">
            <a:spAutoFit/>
          </a:bodyPr>
          <a:lstStyle/>
          <a:p>
            <a:r>
              <a:rPr lang="da-DK" b="1" dirty="0">
                <a:solidFill>
                  <a:schemeClr val="accent3"/>
                </a:solidFill>
              </a:rPr>
              <a:t>Egen arbejdsstyrke: Generelle karakteristika – B8</a:t>
            </a:r>
          </a:p>
        </p:txBody>
      </p:sp>
      <p:sp>
        <p:nvSpPr>
          <p:cNvPr id="15" name="Tekstfelt 14">
            <a:extLst>
              <a:ext uri="{FF2B5EF4-FFF2-40B4-BE49-F238E27FC236}">
                <a16:creationId xmlns:a16="http://schemas.microsoft.com/office/drawing/2014/main" id="{886892B7-946E-A3EE-073D-BA025EDD5F8B}"/>
              </a:ext>
            </a:extLst>
          </p:cNvPr>
          <p:cNvSpPr txBox="1"/>
          <p:nvPr/>
        </p:nvSpPr>
        <p:spPr>
          <a:xfrm>
            <a:off x="543910" y="3841784"/>
            <a:ext cx="7652848" cy="369332"/>
          </a:xfrm>
          <a:prstGeom prst="rect">
            <a:avLst/>
          </a:prstGeom>
          <a:noFill/>
        </p:spPr>
        <p:txBody>
          <a:bodyPr wrap="square" rtlCol="0">
            <a:spAutoFit/>
          </a:bodyPr>
          <a:lstStyle/>
          <a:p>
            <a:r>
              <a:rPr lang="da-DK" b="1" dirty="0">
                <a:solidFill>
                  <a:schemeClr val="accent3"/>
                </a:solidFill>
              </a:rPr>
              <a:t>Egen arbejdsstyrke: Generelle karakteristika – B8</a:t>
            </a:r>
          </a:p>
        </p:txBody>
      </p:sp>
      <p:graphicFrame>
        <p:nvGraphicFramePr>
          <p:cNvPr id="16" name="Tabel 15">
            <a:extLst>
              <a:ext uri="{FF2B5EF4-FFF2-40B4-BE49-F238E27FC236}">
                <a16:creationId xmlns:a16="http://schemas.microsoft.com/office/drawing/2014/main" id="{5F443FB7-387E-D9C5-B51E-9FAB36E51204}"/>
              </a:ext>
            </a:extLst>
          </p:cNvPr>
          <p:cNvGraphicFramePr>
            <a:graphicFrameLocks noGrp="1"/>
          </p:cNvGraphicFramePr>
          <p:nvPr>
            <p:extLst>
              <p:ext uri="{D42A27DB-BD31-4B8C-83A1-F6EECF244321}">
                <p14:modId xmlns:p14="http://schemas.microsoft.com/office/powerpoint/2010/main" val="3063724962"/>
              </p:ext>
            </p:extLst>
          </p:nvPr>
        </p:nvGraphicFramePr>
        <p:xfrm>
          <a:off x="543910" y="4257033"/>
          <a:ext cx="10618077" cy="2209057"/>
        </p:xfrm>
        <a:graphic>
          <a:graphicData uri="http://schemas.openxmlformats.org/drawingml/2006/table">
            <a:tbl>
              <a:tblPr firstRow="1" bandRow="1">
                <a:tableStyleId>{5C22544A-7EE6-4342-B048-85BDC9FD1C3A}</a:tableStyleId>
              </a:tblPr>
              <a:tblGrid>
                <a:gridCol w="5428012">
                  <a:extLst>
                    <a:ext uri="{9D8B030D-6E8A-4147-A177-3AD203B41FA5}">
                      <a16:colId xmlns:a16="http://schemas.microsoft.com/office/drawing/2014/main" val="866734173"/>
                    </a:ext>
                  </a:extLst>
                </a:gridCol>
                <a:gridCol w="2710832">
                  <a:extLst>
                    <a:ext uri="{9D8B030D-6E8A-4147-A177-3AD203B41FA5}">
                      <a16:colId xmlns:a16="http://schemas.microsoft.com/office/drawing/2014/main" val="1884060394"/>
                    </a:ext>
                  </a:extLst>
                </a:gridCol>
                <a:gridCol w="2479233">
                  <a:extLst>
                    <a:ext uri="{9D8B030D-6E8A-4147-A177-3AD203B41FA5}">
                      <a16:colId xmlns:a16="http://schemas.microsoft.com/office/drawing/2014/main" val="3541041286"/>
                    </a:ext>
                  </a:extLst>
                </a:gridCol>
              </a:tblGrid>
              <a:tr h="25908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1"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Køn</a:t>
                      </a:r>
                      <a:endPar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2">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Antal personer eller fuldtidsækvivalenter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da-DK"/>
                    </a:p>
                  </a:txBody>
                  <a:tcPr/>
                </a:tc>
                <a:extLst>
                  <a:ext uri="{0D108BD9-81ED-4DB2-BD59-A6C34878D82A}">
                    <a16:rowId xmlns:a16="http://schemas.microsoft.com/office/drawing/2014/main" val="676933141"/>
                  </a:ext>
                </a:extLst>
              </a:tr>
              <a:tr h="259080">
                <a:tc vMerge="1">
                  <a:txBody>
                    <a:bodyPr/>
                    <a:lstStyle/>
                    <a:p>
                      <a:endParaRPr lang="da-DK"/>
                    </a:p>
                  </a:txBody>
                  <a:tcPr/>
                </a:tc>
                <a:tc>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80298101"/>
                  </a:ext>
                </a:extLst>
              </a:tr>
              <a:tr h="3147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Mand</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27698256"/>
                  </a:ext>
                </a:extLst>
              </a:tr>
              <a:tr h="2612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Kvinde</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7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461898927"/>
                  </a:ext>
                </a:extLst>
              </a:tr>
              <a:tr h="326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Andet</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079315001"/>
                  </a:ext>
                </a:extLst>
              </a:tr>
              <a:tr h="326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Antal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ansatte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57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1951470"/>
                  </a:ext>
                </a:extLst>
              </a:tr>
              <a:tr h="326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Medarbejderomsætning</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21,87 %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19,3%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911256561"/>
                  </a:ext>
                </a:extLst>
              </a:tr>
            </a:tbl>
          </a:graphicData>
        </a:graphic>
      </p:graphicFrame>
      <p:sp>
        <p:nvSpPr>
          <p:cNvPr id="4" name="Pladsholder til slidenummer 3">
            <a:extLst>
              <a:ext uri="{FF2B5EF4-FFF2-40B4-BE49-F238E27FC236}">
                <a16:creationId xmlns:a16="http://schemas.microsoft.com/office/drawing/2014/main" id="{6E2B732C-6F6E-F8E9-8AEF-4780C4ED886E}"/>
              </a:ext>
            </a:extLst>
          </p:cNvPr>
          <p:cNvSpPr>
            <a:spLocks noGrp="1"/>
          </p:cNvSpPr>
          <p:nvPr>
            <p:ph type="sldNum" sz="quarter" idx="12"/>
          </p:nvPr>
        </p:nvSpPr>
        <p:spPr/>
        <p:txBody>
          <a:bodyPr/>
          <a:lstStyle/>
          <a:p>
            <a:fld id="{EB93946D-B42F-4823-902F-AA036186979B}" type="slidenum">
              <a:rPr lang="da-DK" smtClean="0"/>
              <a:t>14</a:t>
            </a:fld>
            <a:endParaRPr lang="da-DK" dirty="0"/>
          </a:p>
        </p:txBody>
      </p:sp>
    </p:spTree>
    <p:extLst>
      <p:ext uri="{BB962C8B-B14F-4D97-AF65-F5344CB8AC3E}">
        <p14:creationId xmlns:p14="http://schemas.microsoft.com/office/powerpoint/2010/main" val="3713222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8B743-CD1A-B316-CDDC-F73E3B7B510A}"/>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58C3C931-16CE-E035-59A8-67926D4356EF}"/>
              </a:ext>
            </a:extLst>
          </p:cNvPr>
          <p:cNvSpPr/>
          <p:nvPr/>
        </p:nvSpPr>
        <p:spPr>
          <a:xfrm>
            <a:off x="4714805" y="555171"/>
            <a:ext cx="7477195"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S-data</a:t>
            </a:r>
          </a:p>
        </p:txBody>
      </p:sp>
      <p:sp>
        <p:nvSpPr>
          <p:cNvPr id="3" name="Rektangel 2">
            <a:extLst>
              <a:ext uri="{FF2B5EF4-FFF2-40B4-BE49-F238E27FC236}">
                <a16:creationId xmlns:a16="http://schemas.microsoft.com/office/drawing/2014/main" id="{01A39A5C-B853-42E7-E107-B09B7291B4E4}"/>
              </a:ext>
            </a:extLst>
          </p:cNvPr>
          <p:cNvSpPr/>
          <p:nvPr/>
        </p:nvSpPr>
        <p:spPr>
          <a:xfrm>
            <a:off x="4714806" y="1665514"/>
            <a:ext cx="7477194"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graphicFrame>
        <p:nvGraphicFramePr>
          <p:cNvPr id="12" name="Tabel 11">
            <a:extLst>
              <a:ext uri="{FF2B5EF4-FFF2-40B4-BE49-F238E27FC236}">
                <a16:creationId xmlns:a16="http://schemas.microsoft.com/office/drawing/2014/main" id="{5FA1AA4F-2200-1975-2BB5-6010CB3ADBDC}"/>
              </a:ext>
            </a:extLst>
          </p:cNvPr>
          <p:cNvGraphicFramePr>
            <a:graphicFrameLocks noGrp="1"/>
          </p:cNvGraphicFramePr>
          <p:nvPr>
            <p:extLst>
              <p:ext uri="{D42A27DB-BD31-4B8C-83A1-F6EECF244321}">
                <p14:modId xmlns:p14="http://schemas.microsoft.com/office/powerpoint/2010/main" val="1469932197"/>
              </p:ext>
            </p:extLst>
          </p:nvPr>
        </p:nvGraphicFramePr>
        <p:xfrm>
          <a:off x="543910" y="2900071"/>
          <a:ext cx="10618076" cy="879702"/>
        </p:xfrm>
        <a:graphic>
          <a:graphicData uri="http://schemas.openxmlformats.org/drawingml/2006/table">
            <a:tbl>
              <a:tblPr firstRow="1" bandRow="1">
                <a:tableStyleId>{5C22544A-7EE6-4342-B048-85BDC9FD1C3A}</a:tableStyleId>
              </a:tblPr>
              <a:tblGrid>
                <a:gridCol w="7685080">
                  <a:extLst>
                    <a:ext uri="{9D8B030D-6E8A-4147-A177-3AD203B41FA5}">
                      <a16:colId xmlns:a16="http://schemas.microsoft.com/office/drawing/2014/main" val="866734173"/>
                    </a:ext>
                  </a:extLst>
                </a:gridCol>
                <a:gridCol w="1466498">
                  <a:extLst>
                    <a:ext uri="{9D8B030D-6E8A-4147-A177-3AD203B41FA5}">
                      <a16:colId xmlns:a16="http://schemas.microsoft.com/office/drawing/2014/main" val="1884060394"/>
                    </a:ext>
                  </a:extLst>
                </a:gridCol>
                <a:gridCol w="1466498">
                  <a:extLst>
                    <a:ext uri="{9D8B030D-6E8A-4147-A177-3AD203B41FA5}">
                      <a16:colId xmlns:a16="http://schemas.microsoft.com/office/drawing/2014/main" val="1796543194"/>
                    </a:ext>
                  </a:extLst>
                </a:gridCol>
              </a:tblGrid>
              <a:tr h="3615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Registrerede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arbejdsulykker</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76933141"/>
                  </a:ext>
                </a:extLst>
              </a:tr>
              <a:tr h="3147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Frekvens</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9,95 ulykker pr. 100 ansatte.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6,25 ulykker pr. 100 ansatte.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27698256"/>
                  </a:ext>
                </a:extLst>
              </a:tr>
            </a:tbl>
          </a:graphicData>
        </a:graphic>
      </p:graphicFrame>
      <p:sp>
        <p:nvSpPr>
          <p:cNvPr id="14" name="Tekstfelt 13">
            <a:extLst>
              <a:ext uri="{FF2B5EF4-FFF2-40B4-BE49-F238E27FC236}">
                <a16:creationId xmlns:a16="http://schemas.microsoft.com/office/drawing/2014/main" id="{4289D663-E809-ADB4-4CC7-CB1293F4C54F}"/>
              </a:ext>
            </a:extLst>
          </p:cNvPr>
          <p:cNvSpPr txBox="1"/>
          <p:nvPr/>
        </p:nvSpPr>
        <p:spPr>
          <a:xfrm>
            <a:off x="552637" y="1934798"/>
            <a:ext cx="7652848" cy="369332"/>
          </a:xfrm>
          <a:prstGeom prst="rect">
            <a:avLst/>
          </a:prstGeom>
          <a:noFill/>
        </p:spPr>
        <p:txBody>
          <a:bodyPr wrap="square" rtlCol="0">
            <a:spAutoFit/>
          </a:bodyPr>
          <a:lstStyle/>
          <a:p>
            <a:r>
              <a:rPr lang="da-DK" b="1" dirty="0">
                <a:solidFill>
                  <a:schemeClr val="accent3"/>
                </a:solidFill>
              </a:rPr>
              <a:t>Egen arbejdsstyrke: Sundhed og sikkerhed B9</a:t>
            </a:r>
          </a:p>
        </p:txBody>
      </p:sp>
      <p:graphicFrame>
        <p:nvGraphicFramePr>
          <p:cNvPr id="16" name="Tabel 15">
            <a:extLst>
              <a:ext uri="{FF2B5EF4-FFF2-40B4-BE49-F238E27FC236}">
                <a16:creationId xmlns:a16="http://schemas.microsoft.com/office/drawing/2014/main" id="{C9857AF6-E1A0-8D92-368F-0C235AC8E2BC}"/>
              </a:ext>
            </a:extLst>
          </p:cNvPr>
          <p:cNvGraphicFramePr>
            <a:graphicFrameLocks noGrp="1"/>
          </p:cNvGraphicFramePr>
          <p:nvPr>
            <p:extLst>
              <p:ext uri="{D42A27DB-BD31-4B8C-83A1-F6EECF244321}">
                <p14:modId xmlns:p14="http://schemas.microsoft.com/office/powerpoint/2010/main" val="3809085269"/>
              </p:ext>
            </p:extLst>
          </p:nvPr>
        </p:nvGraphicFramePr>
        <p:xfrm>
          <a:off x="552637" y="3944276"/>
          <a:ext cx="10618077" cy="958086"/>
        </p:xfrm>
        <a:graphic>
          <a:graphicData uri="http://schemas.openxmlformats.org/drawingml/2006/table">
            <a:tbl>
              <a:tblPr firstRow="1" bandRow="1">
                <a:tableStyleId>{5C22544A-7EE6-4342-B048-85BDC9FD1C3A}</a:tableStyleId>
              </a:tblPr>
              <a:tblGrid>
                <a:gridCol w="7685081">
                  <a:extLst>
                    <a:ext uri="{9D8B030D-6E8A-4147-A177-3AD203B41FA5}">
                      <a16:colId xmlns:a16="http://schemas.microsoft.com/office/drawing/2014/main" val="866734173"/>
                    </a:ext>
                  </a:extLst>
                </a:gridCol>
                <a:gridCol w="1466498">
                  <a:extLst>
                    <a:ext uri="{9D8B030D-6E8A-4147-A177-3AD203B41FA5}">
                      <a16:colId xmlns:a16="http://schemas.microsoft.com/office/drawing/2014/main" val="1884060394"/>
                    </a:ext>
                  </a:extLst>
                </a:gridCol>
                <a:gridCol w="1466498">
                  <a:extLst>
                    <a:ext uri="{9D8B030D-6E8A-4147-A177-3AD203B41FA5}">
                      <a16:colId xmlns:a16="http://schemas.microsoft.com/office/drawing/2014/main" val="2893571605"/>
                    </a:ext>
                  </a:extLst>
                </a:gridCol>
              </a:tblGrid>
              <a:tr h="1645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Arbejdsrelaterede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dødsfald</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1951470"/>
                  </a:ext>
                </a:extLst>
              </a:tr>
              <a:tr h="326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Som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følge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af</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arbejdsskade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ulykke</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911256561"/>
                  </a:ext>
                </a:extLst>
              </a:tr>
              <a:tr h="326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Som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følge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af</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arbejdsrelaterert</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dårligt</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helbred</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120451230"/>
                  </a:ext>
                </a:extLst>
              </a:tr>
            </a:tbl>
          </a:graphicData>
        </a:graphic>
      </p:graphicFrame>
      <p:graphicFrame>
        <p:nvGraphicFramePr>
          <p:cNvPr id="4" name="Tabel 3">
            <a:extLst>
              <a:ext uri="{FF2B5EF4-FFF2-40B4-BE49-F238E27FC236}">
                <a16:creationId xmlns:a16="http://schemas.microsoft.com/office/drawing/2014/main" id="{B03F7C63-5EE9-FBE9-FB20-FC956CF30F01}"/>
              </a:ext>
            </a:extLst>
          </p:cNvPr>
          <p:cNvGraphicFramePr>
            <a:graphicFrameLocks noGrp="1"/>
          </p:cNvGraphicFramePr>
          <p:nvPr>
            <p:extLst>
              <p:ext uri="{D42A27DB-BD31-4B8C-83A1-F6EECF244321}">
                <p14:modId xmlns:p14="http://schemas.microsoft.com/office/powerpoint/2010/main" val="1935138974"/>
              </p:ext>
            </p:extLst>
          </p:nvPr>
        </p:nvGraphicFramePr>
        <p:xfrm>
          <a:off x="552638" y="5081361"/>
          <a:ext cx="10618077" cy="304800"/>
        </p:xfrm>
        <a:graphic>
          <a:graphicData uri="http://schemas.openxmlformats.org/drawingml/2006/table">
            <a:tbl>
              <a:tblPr firstRow="1" bandRow="1">
                <a:tableStyleId>{5C22544A-7EE6-4342-B048-85BDC9FD1C3A}</a:tableStyleId>
              </a:tblPr>
              <a:tblGrid>
                <a:gridCol w="7685081">
                  <a:extLst>
                    <a:ext uri="{9D8B030D-6E8A-4147-A177-3AD203B41FA5}">
                      <a16:colId xmlns:a16="http://schemas.microsoft.com/office/drawing/2014/main" val="866734173"/>
                    </a:ext>
                  </a:extLst>
                </a:gridCol>
                <a:gridCol w="1466498">
                  <a:extLst>
                    <a:ext uri="{9D8B030D-6E8A-4147-A177-3AD203B41FA5}">
                      <a16:colId xmlns:a16="http://schemas.microsoft.com/office/drawing/2014/main" val="1884060394"/>
                    </a:ext>
                  </a:extLst>
                </a:gridCol>
                <a:gridCol w="1466498">
                  <a:extLst>
                    <a:ext uri="{9D8B030D-6E8A-4147-A177-3AD203B41FA5}">
                      <a16:colId xmlns:a16="http://schemas.microsoft.com/office/drawing/2014/main" val="2371413088"/>
                    </a:ext>
                  </a:extLst>
                </a:gridCol>
              </a:tblGrid>
              <a:tr h="2838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Sygefravær</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5,09 %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5,39 %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31951470"/>
                  </a:ext>
                </a:extLst>
              </a:tr>
            </a:tbl>
          </a:graphicData>
        </a:graphic>
      </p:graphicFrame>
      <p:sp>
        <p:nvSpPr>
          <p:cNvPr id="5" name="Pladsholder til slidenummer 4">
            <a:extLst>
              <a:ext uri="{FF2B5EF4-FFF2-40B4-BE49-F238E27FC236}">
                <a16:creationId xmlns:a16="http://schemas.microsoft.com/office/drawing/2014/main" id="{F8900BC7-4F83-6664-C6AC-D95DCC762E8B}"/>
              </a:ext>
            </a:extLst>
          </p:cNvPr>
          <p:cNvSpPr>
            <a:spLocks noGrp="1"/>
          </p:cNvSpPr>
          <p:nvPr>
            <p:ph type="sldNum" sz="quarter" idx="12"/>
          </p:nvPr>
        </p:nvSpPr>
        <p:spPr/>
        <p:txBody>
          <a:bodyPr/>
          <a:lstStyle/>
          <a:p>
            <a:fld id="{EB93946D-B42F-4823-902F-AA036186979B}" type="slidenum">
              <a:rPr lang="da-DK" smtClean="0"/>
              <a:t>15</a:t>
            </a:fld>
            <a:endParaRPr lang="da-DK" dirty="0"/>
          </a:p>
        </p:txBody>
      </p:sp>
      <p:graphicFrame>
        <p:nvGraphicFramePr>
          <p:cNvPr id="7" name="Tabel 6">
            <a:extLst>
              <a:ext uri="{FF2B5EF4-FFF2-40B4-BE49-F238E27FC236}">
                <a16:creationId xmlns:a16="http://schemas.microsoft.com/office/drawing/2014/main" id="{4A2D1C19-F97E-65DF-7C3B-9852428938CF}"/>
              </a:ext>
            </a:extLst>
          </p:cNvPr>
          <p:cNvGraphicFramePr>
            <a:graphicFrameLocks noGrp="1"/>
          </p:cNvGraphicFramePr>
          <p:nvPr>
            <p:extLst>
              <p:ext uri="{D42A27DB-BD31-4B8C-83A1-F6EECF244321}">
                <p14:modId xmlns:p14="http://schemas.microsoft.com/office/powerpoint/2010/main" val="640029302"/>
              </p:ext>
            </p:extLst>
          </p:nvPr>
        </p:nvGraphicFramePr>
        <p:xfrm>
          <a:off x="8214212" y="2490039"/>
          <a:ext cx="2956502" cy="370840"/>
        </p:xfrm>
        <a:graphic>
          <a:graphicData uri="http://schemas.openxmlformats.org/drawingml/2006/table">
            <a:tbl>
              <a:tblPr firstRow="1" bandRow="1">
                <a:tableStyleId>{5C22544A-7EE6-4342-B048-85BDC9FD1C3A}</a:tableStyleId>
              </a:tblPr>
              <a:tblGrid>
                <a:gridCol w="1478251">
                  <a:extLst>
                    <a:ext uri="{9D8B030D-6E8A-4147-A177-3AD203B41FA5}">
                      <a16:colId xmlns:a16="http://schemas.microsoft.com/office/drawing/2014/main" val="633932907"/>
                    </a:ext>
                  </a:extLst>
                </a:gridCol>
                <a:gridCol w="1478251">
                  <a:extLst>
                    <a:ext uri="{9D8B030D-6E8A-4147-A177-3AD203B41FA5}">
                      <a16:colId xmlns:a16="http://schemas.microsoft.com/office/drawing/2014/main" val="2904812231"/>
                    </a:ext>
                  </a:extLst>
                </a:gridCol>
              </a:tblGrid>
              <a:tr h="370840">
                <a:tc>
                  <a:txBody>
                    <a:bodyPr/>
                    <a:lstStyle/>
                    <a:p>
                      <a:r>
                        <a:rPr lang="da-DK" sz="1200" dirty="0">
                          <a:solidFill>
                            <a:schemeClr val="tx1"/>
                          </a:solidFill>
                        </a:rPr>
                        <a:t>2024</a:t>
                      </a:r>
                    </a:p>
                  </a:txBody>
                  <a:tcPr>
                    <a:solidFill>
                      <a:schemeClr val="accent6">
                        <a:lumMod val="40000"/>
                        <a:lumOff val="60000"/>
                      </a:schemeClr>
                    </a:solidFill>
                  </a:tcPr>
                </a:tc>
                <a:tc>
                  <a:txBody>
                    <a:bodyPr/>
                    <a:lstStyle/>
                    <a:p>
                      <a:r>
                        <a:rPr lang="da-DK" sz="1200" dirty="0">
                          <a:solidFill>
                            <a:schemeClr val="tx1"/>
                          </a:solidFill>
                        </a:rPr>
                        <a:t>2025</a:t>
                      </a:r>
                    </a:p>
                  </a:txBody>
                  <a:tcPr>
                    <a:solidFill>
                      <a:schemeClr val="accent6">
                        <a:lumMod val="40000"/>
                        <a:lumOff val="60000"/>
                      </a:schemeClr>
                    </a:solidFill>
                  </a:tcPr>
                </a:tc>
                <a:extLst>
                  <a:ext uri="{0D108BD9-81ED-4DB2-BD59-A6C34878D82A}">
                    <a16:rowId xmlns:a16="http://schemas.microsoft.com/office/drawing/2014/main" val="179072791"/>
                  </a:ext>
                </a:extLst>
              </a:tr>
            </a:tbl>
          </a:graphicData>
        </a:graphic>
      </p:graphicFrame>
    </p:spTree>
    <p:extLst>
      <p:ext uri="{BB962C8B-B14F-4D97-AF65-F5344CB8AC3E}">
        <p14:creationId xmlns:p14="http://schemas.microsoft.com/office/powerpoint/2010/main" val="1899342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563A2-D037-0A4D-D177-8F178BA8899E}"/>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8272270A-25CD-2078-36F1-BFD58BE285B0}"/>
              </a:ext>
            </a:extLst>
          </p:cNvPr>
          <p:cNvSpPr/>
          <p:nvPr/>
        </p:nvSpPr>
        <p:spPr>
          <a:xfrm>
            <a:off x="4714805" y="555171"/>
            <a:ext cx="7477195"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S-data</a:t>
            </a:r>
          </a:p>
        </p:txBody>
      </p:sp>
      <p:sp>
        <p:nvSpPr>
          <p:cNvPr id="3" name="Rektangel 2">
            <a:extLst>
              <a:ext uri="{FF2B5EF4-FFF2-40B4-BE49-F238E27FC236}">
                <a16:creationId xmlns:a16="http://schemas.microsoft.com/office/drawing/2014/main" id="{7707FC75-1379-8A9A-D126-A9FD5B5027CB}"/>
              </a:ext>
            </a:extLst>
          </p:cNvPr>
          <p:cNvSpPr/>
          <p:nvPr/>
        </p:nvSpPr>
        <p:spPr>
          <a:xfrm>
            <a:off x="4714806" y="1665514"/>
            <a:ext cx="7477194"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graphicFrame>
        <p:nvGraphicFramePr>
          <p:cNvPr id="12" name="Tabel 11">
            <a:extLst>
              <a:ext uri="{FF2B5EF4-FFF2-40B4-BE49-F238E27FC236}">
                <a16:creationId xmlns:a16="http://schemas.microsoft.com/office/drawing/2014/main" id="{22C712AA-2E2D-8C1A-8860-CBCFA7558E2D}"/>
              </a:ext>
            </a:extLst>
          </p:cNvPr>
          <p:cNvGraphicFramePr>
            <a:graphicFrameLocks noGrp="1"/>
          </p:cNvGraphicFramePr>
          <p:nvPr>
            <p:extLst>
              <p:ext uri="{D42A27DB-BD31-4B8C-83A1-F6EECF244321}">
                <p14:modId xmlns:p14="http://schemas.microsoft.com/office/powerpoint/2010/main" val="706492144"/>
              </p:ext>
            </p:extLst>
          </p:nvPr>
        </p:nvGraphicFramePr>
        <p:xfrm>
          <a:off x="543910" y="2331416"/>
          <a:ext cx="10618074" cy="879702"/>
        </p:xfrm>
        <a:graphic>
          <a:graphicData uri="http://schemas.openxmlformats.org/drawingml/2006/table">
            <a:tbl>
              <a:tblPr firstRow="1" bandRow="1">
                <a:tableStyleId>{5C22544A-7EE6-4342-B048-85BDC9FD1C3A}</a:tableStyleId>
              </a:tblPr>
              <a:tblGrid>
                <a:gridCol w="6021720">
                  <a:extLst>
                    <a:ext uri="{9D8B030D-6E8A-4147-A177-3AD203B41FA5}">
                      <a16:colId xmlns:a16="http://schemas.microsoft.com/office/drawing/2014/main" val="866734173"/>
                    </a:ext>
                  </a:extLst>
                </a:gridCol>
                <a:gridCol w="2298177">
                  <a:extLst>
                    <a:ext uri="{9D8B030D-6E8A-4147-A177-3AD203B41FA5}">
                      <a16:colId xmlns:a16="http://schemas.microsoft.com/office/drawing/2014/main" val="1884060394"/>
                    </a:ext>
                  </a:extLst>
                </a:gridCol>
                <a:gridCol w="2298177">
                  <a:extLst>
                    <a:ext uri="{9D8B030D-6E8A-4147-A177-3AD203B41FA5}">
                      <a16:colId xmlns:a16="http://schemas.microsoft.com/office/drawing/2014/main" val="2180446680"/>
                    </a:ext>
                  </a:extLst>
                </a:gridCol>
              </a:tblGrid>
              <a:tr h="3615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Oplysninger</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om </a:t>
                      </a: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minimumsløn</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(42a)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Nej</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626978069"/>
                  </a:ext>
                </a:extLst>
              </a:tr>
              <a:tr h="3615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I TKP BYG A/S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modtager</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alle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ansatte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en</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løn</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der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som</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minimum er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på</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niveau</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med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minimuslønnen</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76933141"/>
                  </a:ext>
                </a:extLst>
              </a:tr>
            </a:tbl>
          </a:graphicData>
        </a:graphic>
      </p:graphicFrame>
      <p:sp>
        <p:nvSpPr>
          <p:cNvPr id="14" name="Tekstfelt 13">
            <a:extLst>
              <a:ext uri="{FF2B5EF4-FFF2-40B4-BE49-F238E27FC236}">
                <a16:creationId xmlns:a16="http://schemas.microsoft.com/office/drawing/2014/main" id="{A87CA3EC-6AC7-AA94-BAD6-084D1A1BBEA0}"/>
              </a:ext>
            </a:extLst>
          </p:cNvPr>
          <p:cNvSpPr txBox="1"/>
          <p:nvPr/>
        </p:nvSpPr>
        <p:spPr>
          <a:xfrm>
            <a:off x="543910" y="1869783"/>
            <a:ext cx="7652848" cy="369332"/>
          </a:xfrm>
          <a:prstGeom prst="rect">
            <a:avLst/>
          </a:prstGeom>
          <a:noFill/>
        </p:spPr>
        <p:txBody>
          <a:bodyPr wrap="square" rtlCol="0">
            <a:spAutoFit/>
          </a:bodyPr>
          <a:lstStyle/>
          <a:p>
            <a:r>
              <a:rPr lang="da-DK" b="1" dirty="0">
                <a:solidFill>
                  <a:schemeClr val="accent3"/>
                </a:solidFill>
              </a:rPr>
              <a:t>Egen arbejdsstyrke: Vederlag, overenskomster og uddannelse – B10</a:t>
            </a:r>
          </a:p>
        </p:txBody>
      </p:sp>
      <p:graphicFrame>
        <p:nvGraphicFramePr>
          <p:cNvPr id="4" name="Tabel 3">
            <a:extLst>
              <a:ext uri="{FF2B5EF4-FFF2-40B4-BE49-F238E27FC236}">
                <a16:creationId xmlns:a16="http://schemas.microsoft.com/office/drawing/2014/main" id="{4CCEC2BC-88E8-EA39-8906-2EC3F16E318F}"/>
              </a:ext>
            </a:extLst>
          </p:cNvPr>
          <p:cNvGraphicFramePr>
            <a:graphicFrameLocks noGrp="1"/>
          </p:cNvGraphicFramePr>
          <p:nvPr>
            <p:extLst>
              <p:ext uri="{D42A27DB-BD31-4B8C-83A1-F6EECF244321}">
                <p14:modId xmlns:p14="http://schemas.microsoft.com/office/powerpoint/2010/main" val="3109810427"/>
              </p:ext>
            </p:extLst>
          </p:nvPr>
        </p:nvGraphicFramePr>
        <p:xfrm>
          <a:off x="543910" y="3646883"/>
          <a:ext cx="10609761" cy="723084"/>
        </p:xfrm>
        <a:graphic>
          <a:graphicData uri="http://schemas.openxmlformats.org/drawingml/2006/table">
            <a:tbl>
              <a:tblPr firstRow="1" bandRow="1">
                <a:tableStyleId>{5C22544A-7EE6-4342-B048-85BDC9FD1C3A}</a:tableStyleId>
              </a:tblPr>
              <a:tblGrid>
                <a:gridCol w="8328785">
                  <a:extLst>
                    <a:ext uri="{9D8B030D-6E8A-4147-A177-3AD203B41FA5}">
                      <a16:colId xmlns:a16="http://schemas.microsoft.com/office/drawing/2014/main" val="866734173"/>
                    </a:ext>
                  </a:extLst>
                </a:gridCol>
                <a:gridCol w="1140488">
                  <a:extLst>
                    <a:ext uri="{9D8B030D-6E8A-4147-A177-3AD203B41FA5}">
                      <a16:colId xmlns:a16="http://schemas.microsoft.com/office/drawing/2014/main" val="1884060394"/>
                    </a:ext>
                  </a:extLst>
                </a:gridCol>
                <a:gridCol w="1140488">
                  <a:extLst>
                    <a:ext uri="{9D8B030D-6E8A-4147-A177-3AD203B41FA5}">
                      <a16:colId xmlns:a16="http://schemas.microsoft.com/office/drawing/2014/main" val="3102767539"/>
                    </a:ext>
                  </a:extLst>
                </a:gridCol>
              </a:tblGrid>
              <a:tr h="3615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Kollektiv</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overenskomst</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(42c)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626978069"/>
                  </a:ext>
                </a:extLst>
              </a:tr>
              <a:tr h="3615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Procentvis</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ansatte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der er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dækket</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af</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en</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kollektiv</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overenskomst</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82,8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77,2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76933141"/>
                  </a:ext>
                </a:extLst>
              </a:tr>
            </a:tbl>
          </a:graphicData>
        </a:graphic>
      </p:graphicFrame>
      <p:graphicFrame>
        <p:nvGraphicFramePr>
          <p:cNvPr id="5" name="Tabel 4">
            <a:extLst>
              <a:ext uri="{FF2B5EF4-FFF2-40B4-BE49-F238E27FC236}">
                <a16:creationId xmlns:a16="http://schemas.microsoft.com/office/drawing/2014/main" id="{4ED2512D-9C74-7F31-94A5-81700D52396C}"/>
              </a:ext>
            </a:extLst>
          </p:cNvPr>
          <p:cNvGraphicFramePr>
            <a:graphicFrameLocks noGrp="1"/>
          </p:cNvGraphicFramePr>
          <p:nvPr>
            <p:extLst>
              <p:ext uri="{D42A27DB-BD31-4B8C-83A1-F6EECF244321}">
                <p14:modId xmlns:p14="http://schemas.microsoft.com/office/powerpoint/2010/main" val="3941844976"/>
              </p:ext>
            </p:extLst>
          </p:nvPr>
        </p:nvGraphicFramePr>
        <p:xfrm>
          <a:off x="543910" y="4718977"/>
          <a:ext cx="10609761" cy="1084626"/>
        </p:xfrm>
        <a:graphic>
          <a:graphicData uri="http://schemas.openxmlformats.org/drawingml/2006/table">
            <a:tbl>
              <a:tblPr firstRow="1" bandRow="1">
                <a:tableStyleId>{5C22544A-7EE6-4342-B048-85BDC9FD1C3A}</a:tableStyleId>
              </a:tblPr>
              <a:tblGrid>
                <a:gridCol w="8328785">
                  <a:extLst>
                    <a:ext uri="{9D8B030D-6E8A-4147-A177-3AD203B41FA5}">
                      <a16:colId xmlns:a16="http://schemas.microsoft.com/office/drawing/2014/main" val="866734173"/>
                    </a:ext>
                  </a:extLst>
                </a:gridCol>
                <a:gridCol w="1140488">
                  <a:extLst>
                    <a:ext uri="{9D8B030D-6E8A-4147-A177-3AD203B41FA5}">
                      <a16:colId xmlns:a16="http://schemas.microsoft.com/office/drawing/2014/main" val="1884060394"/>
                    </a:ext>
                  </a:extLst>
                </a:gridCol>
                <a:gridCol w="1140488">
                  <a:extLst>
                    <a:ext uri="{9D8B030D-6E8A-4147-A177-3AD203B41FA5}">
                      <a16:colId xmlns:a16="http://schemas.microsoft.com/office/drawing/2014/main" val="2025828437"/>
                    </a:ext>
                  </a:extLst>
                </a:gridCol>
              </a:tblGrid>
              <a:tr h="3615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Uddannelsestimer</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i</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gennemsnit</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pr. </a:t>
                      </a:r>
                      <a:r>
                        <a:rPr lang="en-GB" sz="1400" b="1" dirty="0" err="1">
                          <a:solidFill>
                            <a:schemeClr val="tx2"/>
                          </a:solidFill>
                          <a:latin typeface="Calibri" panose="020F0502020204030204" pitchFamily="34" charset="0"/>
                          <a:ea typeface="Calibri" panose="020F0502020204030204" pitchFamily="34" charset="0"/>
                          <a:cs typeface="Calibri" panose="020F0502020204030204" pitchFamily="34" charset="0"/>
                        </a:rPr>
                        <a:t>ansat</a:t>
                      </a:r>
                      <a:r>
                        <a:rPr lang="en-GB" sz="1400" b="1" dirty="0">
                          <a:solidFill>
                            <a:schemeClr val="tx2"/>
                          </a:solidFill>
                          <a:latin typeface="Calibri" panose="020F0502020204030204" pitchFamily="34" charset="0"/>
                          <a:ea typeface="Calibri" panose="020F0502020204030204" pitchFamily="34" charset="0"/>
                          <a:cs typeface="Calibri" panose="020F0502020204030204" pitchFamily="34" charset="0"/>
                        </a:rPr>
                        <a:t> (42d)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626978069"/>
                  </a:ext>
                </a:extLst>
              </a:tr>
              <a:tr h="3615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Mandlige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ansatte</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14,7 timer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76933141"/>
                  </a:ext>
                </a:extLst>
              </a:tr>
              <a:tr h="3615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Kvindelige</a:t>
                      </a:r>
                      <a:r>
                        <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GB" sz="1400" b="0" dirty="0" err="1">
                          <a:solidFill>
                            <a:schemeClr val="tx2"/>
                          </a:solidFill>
                          <a:latin typeface="Calibri" panose="020F0502020204030204" pitchFamily="34" charset="0"/>
                          <a:ea typeface="Calibri" panose="020F0502020204030204" pitchFamily="34" charset="0"/>
                          <a:cs typeface="Calibri" panose="020F0502020204030204" pitchFamily="34" charset="0"/>
                        </a:rPr>
                        <a:t>ansatte</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 timer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23,3 timer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657225114"/>
                  </a:ext>
                </a:extLst>
              </a:tr>
            </a:tbl>
          </a:graphicData>
        </a:graphic>
      </p:graphicFrame>
      <p:sp>
        <p:nvSpPr>
          <p:cNvPr id="6" name="Pladsholder til slidenummer 5">
            <a:extLst>
              <a:ext uri="{FF2B5EF4-FFF2-40B4-BE49-F238E27FC236}">
                <a16:creationId xmlns:a16="http://schemas.microsoft.com/office/drawing/2014/main" id="{FB41E685-CA1A-919C-64E9-5CF54471EF00}"/>
              </a:ext>
            </a:extLst>
          </p:cNvPr>
          <p:cNvSpPr>
            <a:spLocks noGrp="1"/>
          </p:cNvSpPr>
          <p:nvPr>
            <p:ph type="sldNum" sz="quarter" idx="12"/>
          </p:nvPr>
        </p:nvSpPr>
        <p:spPr/>
        <p:txBody>
          <a:bodyPr/>
          <a:lstStyle/>
          <a:p>
            <a:fld id="{EB93946D-B42F-4823-902F-AA036186979B}" type="slidenum">
              <a:rPr lang="da-DK" smtClean="0"/>
              <a:t>16</a:t>
            </a:fld>
            <a:endParaRPr lang="da-DK" dirty="0"/>
          </a:p>
        </p:txBody>
      </p:sp>
    </p:spTree>
    <p:extLst>
      <p:ext uri="{BB962C8B-B14F-4D97-AF65-F5344CB8AC3E}">
        <p14:creationId xmlns:p14="http://schemas.microsoft.com/office/powerpoint/2010/main" val="3999564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ECCBF8CA-0B30-BA5A-62CC-5ED4B827E030}"/>
              </a:ext>
            </a:extLst>
          </p:cNvPr>
          <p:cNvSpPr/>
          <p:nvPr/>
        </p:nvSpPr>
        <p:spPr>
          <a:xfrm>
            <a:off x="4560484" y="555171"/>
            <a:ext cx="7631516"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I dybden med S</a:t>
            </a:r>
          </a:p>
        </p:txBody>
      </p:sp>
      <p:sp>
        <p:nvSpPr>
          <p:cNvPr id="5" name="Rektangel 4">
            <a:extLst>
              <a:ext uri="{FF2B5EF4-FFF2-40B4-BE49-F238E27FC236}">
                <a16:creationId xmlns:a16="http://schemas.microsoft.com/office/drawing/2014/main" id="{A7975916-127A-1FD0-CCC5-134B03C1625C}"/>
              </a:ext>
            </a:extLst>
          </p:cNvPr>
          <p:cNvSpPr/>
          <p:nvPr/>
        </p:nvSpPr>
        <p:spPr>
          <a:xfrm>
            <a:off x="4560483" y="1665514"/>
            <a:ext cx="7631515"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pic>
        <p:nvPicPr>
          <p:cNvPr id="3" name="Billede 2">
            <a:extLst>
              <a:ext uri="{FF2B5EF4-FFF2-40B4-BE49-F238E27FC236}">
                <a16:creationId xmlns:a16="http://schemas.microsoft.com/office/drawing/2014/main" id="{540063A4-1C49-1B70-5ECD-4C5DE251DB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60484" cy="6858000"/>
          </a:xfrm>
          <a:prstGeom prst="rect">
            <a:avLst/>
          </a:prstGeom>
        </p:spPr>
      </p:pic>
      <p:sp>
        <p:nvSpPr>
          <p:cNvPr id="7" name="Rektangel 6">
            <a:extLst>
              <a:ext uri="{FF2B5EF4-FFF2-40B4-BE49-F238E27FC236}">
                <a16:creationId xmlns:a16="http://schemas.microsoft.com/office/drawing/2014/main" id="{0AB5528D-76C7-72B8-9180-ABF3D600A87E}"/>
              </a:ext>
            </a:extLst>
          </p:cNvPr>
          <p:cNvSpPr/>
          <p:nvPr/>
        </p:nvSpPr>
        <p:spPr>
          <a:xfrm>
            <a:off x="4803112" y="1996571"/>
            <a:ext cx="7144378" cy="464233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8C710E98-6B5F-1F5A-EA05-9419230013AA}"/>
              </a:ext>
            </a:extLst>
          </p:cNvPr>
          <p:cNvSpPr txBox="1"/>
          <p:nvPr/>
        </p:nvSpPr>
        <p:spPr>
          <a:xfrm>
            <a:off x="0" y="6500410"/>
            <a:ext cx="2617507" cy="276999"/>
          </a:xfrm>
          <a:prstGeom prst="rect">
            <a:avLst/>
          </a:prstGeom>
          <a:noFill/>
        </p:spPr>
        <p:txBody>
          <a:bodyPr wrap="square" rtlCol="0">
            <a:spAutoFit/>
          </a:bodyPr>
          <a:lstStyle/>
          <a:p>
            <a:r>
              <a:rPr lang="da-DK" sz="1200" dirty="0" err="1">
                <a:solidFill>
                  <a:schemeClr val="bg1"/>
                </a:solidFill>
              </a:rPr>
              <a:t>TKPs</a:t>
            </a:r>
            <a:r>
              <a:rPr lang="da-DK" sz="1200" dirty="0">
                <a:solidFill>
                  <a:schemeClr val="bg1"/>
                </a:solidFill>
              </a:rPr>
              <a:t> løbere ved DHL 2025</a:t>
            </a:r>
          </a:p>
        </p:txBody>
      </p:sp>
      <p:sp>
        <p:nvSpPr>
          <p:cNvPr id="2" name="Tekstfelt 1">
            <a:extLst>
              <a:ext uri="{FF2B5EF4-FFF2-40B4-BE49-F238E27FC236}">
                <a16:creationId xmlns:a16="http://schemas.microsoft.com/office/drawing/2014/main" id="{19AB51F8-6988-8BC4-EFE6-B7E9D3886E29}"/>
              </a:ext>
            </a:extLst>
          </p:cNvPr>
          <p:cNvSpPr txBox="1"/>
          <p:nvPr/>
        </p:nvSpPr>
        <p:spPr>
          <a:xfrm>
            <a:off x="4903773" y="2249586"/>
            <a:ext cx="6926783" cy="3600986"/>
          </a:xfrm>
          <a:prstGeom prst="rect">
            <a:avLst/>
          </a:prstGeom>
          <a:noFill/>
        </p:spPr>
        <p:txBody>
          <a:bodyPr wrap="square" rtlCol="0">
            <a:spAutoFit/>
          </a:bodyPr>
          <a:lstStyle/>
          <a:p>
            <a:r>
              <a:rPr lang="da-DK" sz="1200" dirty="0"/>
              <a:t>Vores arbejde med sociale forhold tager udgangspunkt i det, der betyder mest i vores hverdag: vores medarbejdere, lærlinge og sikkerheden på arbejdspladsen.</a:t>
            </a:r>
          </a:p>
          <a:p>
            <a:endParaRPr lang="da-DK" sz="1200" dirty="0"/>
          </a:p>
          <a:p>
            <a:r>
              <a:rPr lang="da-DK" sz="1200" dirty="0"/>
              <a:t>Vi har et særligt fokus på lærlinge, som en vigtig del af både vores forretning og branchens fremtid. Det handler om at give dem en god start, ordentlig oplæring og ansvar i takt med, at de udvikler sig.</a:t>
            </a:r>
          </a:p>
          <a:p>
            <a:endParaRPr lang="da-DK" sz="1200" dirty="0"/>
          </a:p>
          <a:p>
            <a:r>
              <a:rPr lang="da-DK" sz="1200" dirty="0"/>
              <a:t>Trivsel er tæt knyttet til den daglige dialog og samarbejdet i virksomheden. Som mellemstor virksomhed har vi en direkte kontakt i hverdagen, og det bruger vi aktivt til at sikre, at problemer bliver taget i opløbet, og at arbejdsdagen hænger sammen.</a:t>
            </a:r>
          </a:p>
          <a:p>
            <a:endParaRPr lang="da-DK" sz="1200" dirty="0"/>
          </a:p>
          <a:p>
            <a:r>
              <a:rPr lang="da-DK" sz="1200" dirty="0"/>
              <a:t>Sikkerhed er en grundlæggende prioritet. Arbejdet i vores branche indebærer risici, og derfor har vi løbende fokus på korrekt udstyr, planlægning og en kultur, hvor man siger til, hvis noget ikke er, som det skal være.</a:t>
            </a:r>
          </a:p>
          <a:p>
            <a:endParaRPr lang="da-DK" sz="1200" dirty="0"/>
          </a:p>
          <a:p>
            <a:r>
              <a:rPr lang="da-DK" sz="1200" dirty="0"/>
              <a:t>I en VSME-kontekst arbejder vi med at gøre disse områder mere synlige og strukturerede, uden at det fjerner fokus fra det vigtigste: at skabe en tryg og ordentlig arbejdsplads i praksis.</a:t>
            </a:r>
          </a:p>
          <a:p>
            <a:endParaRPr lang="da-DK" sz="1200" dirty="0"/>
          </a:p>
          <a:p>
            <a:r>
              <a:rPr lang="da-DK" sz="1200" dirty="0"/>
              <a:t>Vi har øget antallet af uddannelsestimer pr. medarbejder, og vi ønsker at have et større fokus på sygefravær og forebyggelse. </a:t>
            </a:r>
          </a:p>
        </p:txBody>
      </p:sp>
      <p:sp>
        <p:nvSpPr>
          <p:cNvPr id="6" name="Pladsholder til slidenummer 5">
            <a:extLst>
              <a:ext uri="{FF2B5EF4-FFF2-40B4-BE49-F238E27FC236}">
                <a16:creationId xmlns:a16="http://schemas.microsoft.com/office/drawing/2014/main" id="{DA9090AE-004F-CCDD-EC3F-9FF06574A030}"/>
              </a:ext>
            </a:extLst>
          </p:cNvPr>
          <p:cNvSpPr>
            <a:spLocks noGrp="1"/>
          </p:cNvSpPr>
          <p:nvPr>
            <p:ph type="sldNum" sz="quarter" idx="12"/>
          </p:nvPr>
        </p:nvSpPr>
        <p:spPr/>
        <p:txBody>
          <a:bodyPr/>
          <a:lstStyle/>
          <a:p>
            <a:fld id="{EB93946D-B42F-4823-902F-AA036186979B}" type="slidenum">
              <a:rPr lang="da-DK" smtClean="0"/>
              <a:t>17</a:t>
            </a:fld>
            <a:endParaRPr lang="da-DK" dirty="0"/>
          </a:p>
        </p:txBody>
      </p:sp>
    </p:spTree>
    <p:extLst>
      <p:ext uri="{BB962C8B-B14F-4D97-AF65-F5344CB8AC3E}">
        <p14:creationId xmlns:p14="http://schemas.microsoft.com/office/powerpoint/2010/main" val="1800167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EF56A33E-B388-427A-BF95-2470D57FE3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pic>
        <p:nvPicPr>
          <p:cNvPr id="2050" name="BA74CE15-818C-44F5-9E23-F361030F5927" descr="IMG_2066.jpeg">
            <a:extLst>
              <a:ext uri="{FF2B5EF4-FFF2-40B4-BE49-F238E27FC236}">
                <a16:creationId xmlns:a16="http://schemas.microsoft.com/office/drawing/2014/main" id="{62E0BBCC-C869-3371-C34D-277FA6B64F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kstfelt 9">
            <a:extLst>
              <a:ext uri="{FF2B5EF4-FFF2-40B4-BE49-F238E27FC236}">
                <a16:creationId xmlns:a16="http://schemas.microsoft.com/office/drawing/2014/main" id="{FE561E0F-D831-67F6-D9D6-B5951D6D1E2F}"/>
              </a:ext>
            </a:extLst>
          </p:cNvPr>
          <p:cNvSpPr txBox="1"/>
          <p:nvPr/>
        </p:nvSpPr>
        <p:spPr>
          <a:xfrm>
            <a:off x="5143500" y="149903"/>
            <a:ext cx="1707005" cy="523220"/>
          </a:xfrm>
          <a:prstGeom prst="rect">
            <a:avLst/>
          </a:prstGeom>
          <a:noFill/>
        </p:spPr>
        <p:txBody>
          <a:bodyPr wrap="square" rtlCol="0">
            <a:spAutoFit/>
          </a:bodyPr>
          <a:lstStyle/>
          <a:p>
            <a:r>
              <a:rPr lang="da-DK" sz="1400" dirty="0"/>
              <a:t>Klargørelse til årets julefrokost</a:t>
            </a:r>
          </a:p>
        </p:txBody>
      </p:sp>
      <p:sp>
        <p:nvSpPr>
          <p:cNvPr id="11" name="Pil: højre 10">
            <a:extLst>
              <a:ext uri="{FF2B5EF4-FFF2-40B4-BE49-F238E27FC236}">
                <a16:creationId xmlns:a16="http://schemas.microsoft.com/office/drawing/2014/main" id="{AFBCEAE5-E52E-FDCE-1B4D-538A2A1DB4A5}"/>
              </a:ext>
            </a:extLst>
          </p:cNvPr>
          <p:cNvSpPr/>
          <p:nvPr/>
        </p:nvSpPr>
        <p:spPr>
          <a:xfrm rot="10800000">
            <a:off x="5222510" y="748075"/>
            <a:ext cx="774492" cy="74951"/>
          </a:xfrm>
          <a:prstGeom prst="rightArrow">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82B4B268-FA27-29AD-79E9-105FD194090D}"/>
              </a:ext>
            </a:extLst>
          </p:cNvPr>
          <p:cNvSpPr txBox="1"/>
          <p:nvPr/>
        </p:nvSpPr>
        <p:spPr>
          <a:xfrm>
            <a:off x="5462353" y="5586706"/>
            <a:ext cx="1487149" cy="523220"/>
          </a:xfrm>
          <a:prstGeom prst="rect">
            <a:avLst/>
          </a:prstGeom>
          <a:noFill/>
        </p:spPr>
        <p:txBody>
          <a:bodyPr wrap="square" rtlCol="0">
            <a:spAutoFit/>
          </a:bodyPr>
          <a:lstStyle/>
          <a:p>
            <a:r>
              <a:rPr lang="da-DK" sz="1400" dirty="0"/>
              <a:t>Fejring af 20- og 25-års jubilæum</a:t>
            </a:r>
          </a:p>
        </p:txBody>
      </p:sp>
      <p:sp>
        <p:nvSpPr>
          <p:cNvPr id="13" name="Pil: højre 12">
            <a:extLst>
              <a:ext uri="{FF2B5EF4-FFF2-40B4-BE49-F238E27FC236}">
                <a16:creationId xmlns:a16="http://schemas.microsoft.com/office/drawing/2014/main" id="{AFF2EB82-B451-9C85-14CD-BAD5F496FB68}"/>
              </a:ext>
            </a:extLst>
          </p:cNvPr>
          <p:cNvSpPr/>
          <p:nvPr/>
        </p:nvSpPr>
        <p:spPr>
          <a:xfrm>
            <a:off x="5997002" y="6109926"/>
            <a:ext cx="774492" cy="74951"/>
          </a:xfrm>
          <a:prstGeom prst="rightArrow">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Pladsholder til slidenummer 1">
            <a:extLst>
              <a:ext uri="{FF2B5EF4-FFF2-40B4-BE49-F238E27FC236}">
                <a16:creationId xmlns:a16="http://schemas.microsoft.com/office/drawing/2014/main" id="{C2120467-4A86-2537-7E8D-86E71AAB2113}"/>
              </a:ext>
            </a:extLst>
          </p:cNvPr>
          <p:cNvSpPr>
            <a:spLocks noGrp="1"/>
          </p:cNvSpPr>
          <p:nvPr>
            <p:ph type="sldNum" sz="quarter" idx="12"/>
          </p:nvPr>
        </p:nvSpPr>
        <p:spPr/>
        <p:txBody>
          <a:bodyPr/>
          <a:lstStyle/>
          <a:p>
            <a:fld id="{EB93946D-B42F-4823-902F-AA036186979B}" type="slidenum">
              <a:rPr lang="da-DK" smtClean="0"/>
              <a:t>18</a:t>
            </a:fld>
            <a:endParaRPr lang="da-DK" dirty="0"/>
          </a:p>
        </p:txBody>
      </p:sp>
    </p:spTree>
    <p:extLst>
      <p:ext uri="{BB962C8B-B14F-4D97-AF65-F5344CB8AC3E}">
        <p14:creationId xmlns:p14="http://schemas.microsoft.com/office/powerpoint/2010/main" val="3407950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Billede 1">
            <a:extLst>
              <a:ext uri="{FF2B5EF4-FFF2-40B4-BE49-F238E27FC236}">
                <a16:creationId xmlns:a16="http://schemas.microsoft.com/office/drawing/2014/main" id="{79EB8897-8337-936B-C9EE-C8F7AFED7086}"/>
              </a:ext>
            </a:extLst>
          </p:cNvPr>
          <p:cNvPicPr>
            <a:picLocks noChangeAspect="1"/>
          </p:cNvPicPr>
          <p:nvPr/>
        </p:nvPicPr>
        <p:blipFill>
          <a:blip r:embed="rId2">
            <a:extLst>
              <a:ext uri="{28A0092B-C50C-407E-A947-70E740481C1C}">
                <a14:useLocalDpi xmlns:a14="http://schemas.microsoft.com/office/drawing/2010/main" val="0"/>
              </a:ext>
            </a:extLst>
          </a:blip>
          <a:srcRect t="19"/>
          <a:stretch>
            <a:fillRect/>
          </a:stretch>
        </p:blipFill>
        <p:spPr>
          <a:xfrm>
            <a:off x="20" y="1282"/>
            <a:ext cx="12191980" cy="6856718"/>
          </a:xfrm>
          <a:prstGeom prst="rect">
            <a:avLst/>
          </a:prstGeom>
        </p:spPr>
      </p:pic>
      <p:sp>
        <p:nvSpPr>
          <p:cNvPr id="3" name="Rektangel 2">
            <a:extLst>
              <a:ext uri="{FF2B5EF4-FFF2-40B4-BE49-F238E27FC236}">
                <a16:creationId xmlns:a16="http://schemas.microsoft.com/office/drawing/2014/main" id="{92BA395C-54D0-FC18-E1BF-37646542BDD1}"/>
              </a:ext>
            </a:extLst>
          </p:cNvPr>
          <p:cNvSpPr/>
          <p:nvPr/>
        </p:nvSpPr>
        <p:spPr>
          <a:xfrm>
            <a:off x="70337" y="894303"/>
            <a:ext cx="12120139" cy="7725192"/>
          </a:xfrm>
          <a:prstGeom prst="rect">
            <a:avLst/>
          </a:prstGeom>
          <a:noFill/>
          <a:ln>
            <a:noFill/>
          </a:ln>
        </p:spPr>
        <p:txBody>
          <a:bodyPr wrap="square" lIns="91440" tIns="45720" rIns="91440" bIns="45720">
            <a:spAutoFit/>
          </a:bodyPr>
          <a:lstStyle/>
          <a:p>
            <a:r>
              <a:rPr lang="da-DK" sz="49600" b="1" cap="none" spc="0" dirty="0">
                <a:ln w="22225">
                  <a:noFill/>
                  <a:prstDash val="solid"/>
                </a:ln>
                <a:solidFill>
                  <a:schemeClr val="accent3">
                    <a:alpha val="30000"/>
                  </a:schemeClr>
                </a:solidFill>
                <a:effectLst/>
              </a:rPr>
              <a:t>ES</a:t>
            </a:r>
            <a:r>
              <a:rPr lang="da-DK" sz="49600" b="1" cap="none" spc="0" dirty="0">
                <a:ln w="22225">
                  <a:noFill/>
                  <a:prstDash val="solid"/>
                </a:ln>
                <a:solidFill>
                  <a:schemeClr val="accent3"/>
                </a:solidFill>
                <a:effectLst/>
              </a:rPr>
              <a:t>G</a:t>
            </a:r>
          </a:p>
        </p:txBody>
      </p:sp>
      <p:sp>
        <p:nvSpPr>
          <p:cNvPr id="4" name="Pladsholder til slidenummer 3">
            <a:extLst>
              <a:ext uri="{FF2B5EF4-FFF2-40B4-BE49-F238E27FC236}">
                <a16:creationId xmlns:a16="http://schemas.microsoft.com/office/drawing/2014/main" id="{6B0F38E9-AE21-13FB-5A4B-9E569936C46C}"/>
              </a:ext>
            </a:extLst>
          </p:cNvPr>
          <p:cNvSpPr>
            <a:spLocks noGrp="1"/>
          </p:cNvSpPr>
          <p:nvPr>
            <p:ph type="sldNum" sz="quarter" idx="12"/>
          </p:nvPr>
        </p:nvSpPr>
        <p:spPr/>
        <p:txBody>
          <a:bodyPr/>
          <a:lstStyle/>
          <a:p>
            <a:fld id="{EB93946D-B42F-4823-902F-AA036186979B}" type="slidenum">
              <a:rPr lang="da-DK" smtClean="0"/>
              <a:t>19</a:t>
            </a:fld>
            <a:endParaRPr lang="da-DK" dirty="0"/>
          </a:p>
        </p:txBody>
      </p:sp>
    </p:spTree>
    <p:extLst>
      <p:ext uri="{BB962C8B-B14F-4D97-AF65-F5344CB8AC3E}">
        <p14:creationId xmlns:p14="http://schemas.microsoft.com/office/powerpoint/2010/main" val="2361185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56F69-1ED1-FD57-E065-E579228A87C7}"/>
            </a:ext>
          </a:extLst>
        </p:cNvPr>
        <p:cNvGrpSpPr/>
        <p:nvPr/>
      </p:nvGrpSpPr>
      <p:grpSpPr>
        <a:xfrm>
          <a:off x="0" y="0"/>
          <a:ext cx="0" cy="0"/>
          <a:chOff x="0" y="0"/>
          <a:chExt cx="0" cy="0"/>
        </a:xfrm>
      </p:grpSpPr>
      <p:pic>
        <p:nvPicPr>
          <p:cNvPr id="8" name="Pladsholder til billede 7" descr="Et billede, der indeholder bog, tekst, avis, stak&#10;&#10;Indhold genereret af kunstig intelligens kan være forkert.">
            <a:extLst>
              <a:ext uri="{FF2B5EF4-FFF2-40B4-BE49-F238E27FC236}">
                <a16:creationId xmlns:a16="http://schemas.microsoft.com/office/drawing/2014/main" id="{C30AE69E-1C28-3E2F-3045-FCBFE383C861}"/>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921" b="921"/>
          <a:stretch>
            <a:fillRect/>
          </a:stretch>
        </p:blipFill>
        <p:spPr>
          <a:xfrm>
            <a:off x="7841973" y="0"/>
            <a:ext cx="4350027" cy="6858000"/>
          </a:xfrm>
        </p:spPr>
      </p:pic>
      <p:sp>
        <p:nvSpPr>
          <p:cNvPr id="5" name="Rektangel 4">
            <a:extLst>
              <a:ext uri="{FF2B5EF4-FFF2-40B4-BE49-F238E27FC236}">
                <a16:creationId xmlns:a16="http://schemas.microsoft.com/office/drawing/2014/main" id="{31100DCF-0F3A-2FD4-A87D-14F24EA7E6D8}"/>
              </a:ext>
            </a:extLst>
          </p:cNvPr>
          <p:cNvSpPr/>
          <p:nvPr/>
        </p:nvSpPr>
        <p:spPr>
          <a:xfrm>
            <a:off x="0" y="727788"/>
            <a:ext cx="7841974"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Indholdsfortegnelse</a:t>
            </a:r>
          </a:p>
        </p:txBody>
      </p:sp>
      <p:sp>
        <p:nvSpPr>
          <p:cNvPr id="6" name="Rektangel 5">
            <a:extLst>
              <a:ext uri="{FF2B5EF4-FFF2-40B4-BE49-F238E27FC236}">
                <a16:creationId xmlns:a16="http://schemas.microsoft.com/office/drawing/2014/main" id="{DA2E0EB3-0B94-AD55-DD64-7221C461541F}"/>
              </a:ext>
            </a:extLst>
          </p:cNvPr>
          <p:cNvSpPr/>
          <p:nvPr/>
        </p:nvSpPr>
        <p:spPr>
          <a:xfrm>
            <a:off x="-2" y="1838131"/>
            <a:ext cx="7841975"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ekstfelt 1">
            <a:extLst>
              <a:ext uri="{FF2B5EF4-FFF2-40B4-BE49-F238E27FC236}">
                <a16:creationId xmlns:a16="http://schemas.microsoft.com/office/drawing/2014/main" id="{D319E42E-F8CC-5379-95E2-A35406CB3380}"/>
              </a:ext>
            </a:extLst>
          </p:cNvPr>
          <p:cNvSpPr txBox="1"/>
          <p:nvPr/>
        </p:nvSpPr>
        <p:spPr>
          <a:xfrm>
            <a:off x="428612" y="2227963"/>
            <a:ext cx="7518292" cy="4847481"/>
          </a:xfrm>
          <a:prstGeom prst="rect">
            <a:avLst/>
          </a:prstGeom>
          <a:noFill/>
        </p:spPr>
        <p:txBody>
          <a:bodyPr wrap="square" rtlCol="0">
            <a:spAutoFit/>
          </a:bodyPr>
          <a:lstStyle/>
          <a:p>
            <a:pPr>
              <a:lnSpc>
                <a:spcPct val="150000"/>
              </a:lnSpc>
            </a:pPr>
            <a:r>
              <a:rPr lang="da-DK" sz="1400" dirty="0"/>
              <a:t>Indledning				side 3</a:t>
            </a:r>
          </a:p>
          <a:p>
            <a:pPr>
              <a:lnSpc>
                <a:spcPct val="150000"/>
              </a:lnSpc>
            </a:pPr>
            <a:r>
              <a:rPr lang="da-DK" sz="1400" dirty="0"/>
              <a:t>Om TKP BYG A/S			side 4</a:t>
            </a:r>
          </a:p>
          <a:p>
            <a:pPr>
              <a:lnSpc>
                <a:spcPct val="150000"/>
              </a:lnSpc>
            </a:pPr>
            <a:r>
              <a:rPr lang="da-DK" sz="1400" dirty="0"/>
              <a:t>Sådan arbejder vi med ESG		side 6	</a:t>
            </a:r>
          </a:p>
          <a:p>
            <a:pPr>
              <a:lnSpc>
                <a:spcPct val="150000"/>
              </a:lnSpc>
            </a:pPr>
            <a:r>
              <a:rPr lang="da-DK" sz="1400" dirty="0"/>
              <a:t>Grundlag for udarbejdelse		side 7</a:t>
            </a:r>
          </a:p>
          <a:p>
            <a:pPr>
              <a:lnSpc>
                <a:spcPct val="150000"/>
              </a:lnSpc>
            </a:pPr>
            <a:r>
              <a:rPr lang="da-DK" sz="1400" dirty="0"/>
              <a:t>ESG-hovedresultater			side 8</a:t>
            </a:r>
          </a:p>
          <a:p>
            <a:pPr>
              <a:lnSpc>
                <a:spcPct val="150000"/>
              </a:lnSpc>
            </a:pPr>
            <a:r>
              <a:rPr lang="da-DK" sz="1400" dirty="0"/>
              <a:t>Udledning hos TKP – de største kilder	side 9</a:t>
            </a:r>
          </a:p>
          <a:p>
            <a:pPr>
              <a:lnSpc>
                <a:spcPct val="150000"/>
              </a:lnSpc>
            </a:pPr>
            <a:r>
              <a:rPr lang="da-DK" sz="1400" dirty="0"/>
              <a:t>E-data				side 11</a:t>
            </a:r>
          </a:p>
          <a:p>
            <a:pPr>
              <a:lnSpc>
                <a:spcPct val="150000"/>
              </a:lnSpc>
            </a:pPr>
            <a:r>
              <a:rPr lang="da-DK" sz="1400" dirty="0"/>
              <a:t>I dybden med E			side 13</a:t>
            </a:r>
          </a:p>
          <a:p>
            <a:pPr>
              <a:lnSpc>
                <a:spcPct val="150000"/>
              </a:lnSpc>
            </a:pPr>
            <a:r>
              <a:rPr lang="da-DK" sz="1400" dirty="0"/>
              <a:t>S-data				side 15</a:t>
            </a:r>
          </a:p>
          <a:p>
            <a:pPr>
              <a:lnSpc>
                <a:spcPct val="150000"/>
              </a:lnSpc>
            </a:pPr>
            <a:r>
              <a:rPr lang="da-DK" sz="1400" dirty="0"/>
              <a:t>I dybden med S-data			side 18</a:t>
            </a:r>
          </a:p>
          <a:p>
            <a:pPr>
              <a:lnSpc>
                <a:spcPct val="150000"/>
              </a:lnSpc>
            </a:pPr>
            <a:r>
              <a:rPr lang="da-DK" sz="1400" dirty="0"/>
              <a:t>G-data				side 21</a:t>
            </a:r>
          </a:p>
          <a:p>
            <a:pPr>
              <a:lnSpc>
                <a:spcPct val="150000"/>
              </a:lnSpc>
            </a:pPr>
            <a:r>
              <a:rPr lang="da-DK" sz="1400" dirty="0"/>
              <a:t>I dybden med G-data			side 22  </a:t>
            </a:r>
          </a:p>
          <a:p>
            <a:pPr>
              <a:lnSpc>
                <a:spcPct val="150000"/>
              </a:lnSpc>
            </a:pPr>
            <a:r>
              <a:rPr lang="da-DK" sz="1400" dirty="0"/>
              <a:t>Afgrænsning 			side 23 </a:t>
            </a:r>
          </a:p>
          <a:p>
            <a:endParaRPr lang="da-DK" dirty="0"/>
          </a:p>
          <a:p>
            <a:endParaRPr lang="da-DK" dirty="0"/>
          </a:p>
        </p:txBody>
      </p:sp>
      <p:sp>
        <p:nvSpPr>
          <p:cNvPr id="3" name="Pladsholder til slidenummer 2">
            <a:extLst>
              <a:ext uri="{FF2B5EF4-FFF2-40B4-BE49-F238E27FC236}">
                <a16:creationId xmlns:a16="http://schemas.microsoft.com/office/drawing/2014/main" id="{EEF1EC52-A100-D77E-0429-61087F33FAFD}"/>
              </a:ext>
            </a:extLst>
          </p:cNvPr>
          <p:cNvSpPr>
            <a:spLocks noGrp="1"/>
          </p:cNvSpPr>
          <p:nvPr>
            <p:ph type="sldNum" sz="quarter" idx="12"/>
          </p:nvPr>
        </p:nvSpPr>
        <p:spPr/>
        <p:txBody>
          <a:bodyPr/>
          <a:lstStyle/>
          <a:p>
            <a:fld id="{EB93946D-B42F-4823-902F-AA036186979B}" type="slidenum">
              <a:rPr lang="da-DK" smtClean="0"/>
              <a:t>2</a:t>
            </a:fld>
            <a:endParaRPr lang="da-DK" dirty="0"/>
          </a:p>
        </p:txBody>
      </p:sp>
    </p:spTree>
    <p:extLst>
      <p:ext uri="{BB962C8B-B14F-4D97-AF65-F5344CB8AC3E}">
        <p14:creationId xmlns:p14="http://schemas.microsoft.com/office/powerpoint/2010/main" val="493330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A7F15-9D14-0A1F-FFC6-292EC2B0A1EF}"/>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7933E433-99FC-A071-48EE-6C0A3A3237C6}"/>
              </a:ext>
            </a:extLst>
          </p:cNvPr>
          <p:cNvSpPr/>
          <p:nvPr/>
        </p:nvSpPr>
        <p:spPr>
          <a:xfrm>
            <a:off x="0" y="488868"/>
            <a:ext cx="7477195"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G-data</a:t>
            </a:r>
          </a:p>
        </p:txBody>
      </p:sp>
      <p:sp>
        <p:nvSpPr>
          <p:cNvPr id="3" name="Rektangel 2">
            <a:extLst>
              <a:ext uri="{FF2B5EF4-FFF2-40B4-BE49-F238E27FC236}">
                <a16:creationId xmlns:a16="http://schemas.microsoft.com/office/drawing/2014/main" id="{7D8580F4-7005-822D-97E0-CA250CA9B7A3}"/>
              </a:ext>
            </a:extLst>
          </p:cNvPr>
          <p:cNvSpPr/>
          <p:nvPr/>
        </p:nvSpPr>
        <p:spPr>
          <a:xfrm>
            <a:off x="0" y="1599211"/>
            <a:ext cx="7477194"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4" name="Pladsholder til slidenummer 3">
            <a:extLst>
              <a:ext uri="{FF2B5EF4-FFF2-40B4-BE49-F238E27FC236}">
                <a16:creationId xmlns:a16="http://schemas.microsoft.com/office/drawing/2014/main" id="{60021299-5F46-E79E-0D75-7AC0C2423947}"/>
              </a:ext>
            </a:extLst>
          </p:cNvPr>
          <p:cNvSpPr>
            <a:spLocks noGrp="1"/>
          </p:cNvSpPr>
          <p:nvPr>
            <p:ph type="sldNum" sz="quarter" idx="12"/>
          </p:nvPr>
        </p:nvSpPr>
        <p:spPr/>
        <p:txBody>
          <a:bodyPr/>
          <a:lstStyle/>
          <a:p>
            <a:fld id="{EB93946D-B42F-4823-902F-AA036186979B}" type="slidenum">
              <a:rPr lang="da-DK" smtClean="0"/>
              <a:t>20</a:t>
            </a:fld>
            <a:endParaRPr lang="da-DK" dirty="0"/>
          </a:p>
        </p:txBody>
      </p:sp>
      <p:graphicFrame>
        <p:nvGraphicFramePr>
          <p:cNvPr id="7" name="Tabel 6">
            <a:extLst>
              <a:ext uri="{FF2B5EF4-FFF2-40B4-BE49-F238E27FC236}">
                <a16:creationId xmlns:a16="http://schemas.microsoft.com/office/drawing/2014/main" id="{B03BD5BD-28A5-E471-F35E-86C33090586B}"/>
              </a:ext>
            </a:extLst>
          </p:cNvPr>
          <p:cNvGraphicFramePr>
            <a:graphicFrameLocks noGrp="1"/>
          </p:cNvGraphicFramePr>
          <p:nvPr>
            <p:extLst>
              <p:ext uri="{D42A27DB-BD31-4B8C-83A1-F6EECF244321}">
                <p14:modId xmlns:p14="http://schemas.microsoft.com/office/powerpoint/2010/main" val="3709766126"/>
              </p:ext>
            </p:extLst>
          </p:nvPr>
        </p:nvGraphicFramePr>
        <p:xfrm>
          <a:off x="280739" y="1816818"/>
          <a:ext cx="11630525" cy="1127760"/>
        </p:xfrm>
        <a:graphic>
          <a:graphicData uri="http://schemas.openxmlformats.org/drawingml/2006/table">
            <a:tbl>
              <a:tblPr firstRow="1" bandRow="1">
                <a:tableStyleId>{5C22544A-7EE6-4342-B048-85BDC9FD1C3A}</a:tableStyleId>
              </a:tblPr>
              <a:tblGrid>
                <a:gridCol w="6595901">
                  <a:extLst>
                    <a:ext uri="{9D8B030D-6E8A-4147-A177-3AD203B41FA5}">
                      <a16:colId xmlns:a16="http://schemas.microsoft.com/office/drawing/2014/main" val="3440690133"/>
                    </a:ext>
                  </a:extLst>
                </a:gridCol>
                <a:gridCol w="1258656">
                  <a:extLst>
                    <a:ext uri="{9D8B030D-6E8A-4147-A177-3AD203B41FA5}">
                      <a16:colId xmlns:a16="http://schemas.microsoft.com/office/drawing/2014/main" val="631763866"/>
                    </a:ext>
                  </a:extLst>
                </a:gridCol>
                <a:gridCol w="1258656">
                  <a:extLst>
                    <a:ext uri="{9D8B030D-6E8A-4147-A177-3AD203B41FA5}">
                      <a16:colId xmlns:a16="http://schemas.microsoft.com/office/drawing/2014/main" val="1509174910"/>
                    </a:ext>
                  </a:extLst>
                </a:gridCol>
                <a:gridCol w="1258656">
                  <a:extLst>
                    <a:ext uri="{9D8B030D-6E8A-4147-A177-3AD203B41FA5}">
                      <a16:colId xmlns:a16="http://schemas.microsoft.com/office/drawing/2014/main" val="2499668942"/>
                    </a:ext>
                  </a:extLst>
                </a:gridCol>
                <a:gridCol w="1258656">
                  <a:extLst>
                    <a:ext uri="{9D8B030D-6E8A-4147-A177-3AD203B41FA5}">
                      <a16:colId xmlns:a16="http://schemas.microsoft.com/office/drawing/2014/main" val="3797823752"/>
                    </a:ext>
                  </a:extLst>
                </a:gridCol>
              </a:tblGrid>
              <a:tr h="152400">
                <a:tc rowSpan="3">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Korruption og bestikkelse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2">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Antal domme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lang="da-DK"/>
                    </a:p>
                  </a:txBody>
                  <a:tcPr/>
                </a:tc>
                <a:tc gridSpan="2">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Samlet bødestørrelse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lang="da-DK"/>
                    </a:p>
                  </a:txBody>
                  <a:tcPr/>
                </a:tc>
                <a:extLst>
                  <a:ext uri="{0D108BD9-81ED-4DB2-BD59-A6C34878D82A}">
                    <a16:rowId xmlns:a16="http://schemas.microsoft.com/office/drawing/2014/main" val="3883568181"/>
                  </a:ext>
                </a:extLst>
              </a:tr>
              <a:tr h="152400">
                <a:tc vMerge="1">
                  <a:txBody>
                    <a:bodyPr/>
                    <a:lstStyle/>
                    <a:p>
                      <a:endParaRPr lang="da-DK"/>
                    </a:p>
                  </a:txBody>
                  <a:tcPr/>
                </a:tc>
                <a:tc>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66560279"/>
                  </a:ext>
                </a:extLst>
              </a:tr>
              <a:tr h="152400">
                <a:tc vMerge="1">
                  <a:txBody>
                    <a:bodyPr/>
                    <a:lstStyle/>
                    <a:p>
                      <a:endParaRPr lang="da-DK"/>
                    </a:p>
                  </a:txBody>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 kr.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0 kr.</a:t>
                      </a:r>
                    </a:p>
                    <a:p>
                      <a:endPar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335384117"/>
                  </a:ext>
                </a:extLst>
              </a:tr>
            </a:tbl>
          </a:graphicData>
        </a:graphic>
      </p:graphicFrame>
      <p:pic>
        <p:nvPicPr>
          <p:cNvPr id="14" name="Billede 13">
            <a:extLst>
              <a:ext uri="{FF2B5EF4-FFF2-40B4-BE49-F238E27FC236}">
                <a16:creationId xmlns:a16="http://schemas.microsoft.com/office/drawing/2014/main" id="{BD7E292F-C1EB-2351-FD62-750CD8DC78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738" y="3021597"/>
            <a:ext cx="5651382" cy="3180714"/>
          </a:xfrm>
          <a:prstGeom prst="rect">
            <a:avLst/>
          </a:prstGeom>
        </p:spPr>
      </p:pic>
      <p:pic>
        <p:nvPicPr>
          <p:cNvPr id="22" name="Billede 21">
            <a:extLst>
              <a:ext uri="{FF2B5EF4-FFF2-40B4-BE49-F238E27FC236}">
                <a16:creationId xmlns:a16="http://schemas.microsoft.com/office/drawing/2014/main" id="{F665507B-19D4-4E14-DAB2-9B85771D20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9880" y="3021597"/>
            <a:ext cx="5651382" cy="3180714"/>
          </a:xfrm>
          <a:prstGeom prst="rect">
            <a:avLst/>
          </a:prstGeom>
        </p:spPr>
      </p:pic>
    </p:spTree>
    <p:extLst>
      <p:ext uri="{BB962C8B-B14F-4D97-AF65-F5344CB8AC3E}">
        <p14:creationId xmlns:p14="http://schemas.microsoft.com/office/powerpoint/2010/main" val="1288274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68F0D73B-9670-E7A7-E96B-00E34A61DC2E}"/>
              </a:ext>
            </a:extLst>
          </p:cNvPr>
          <p:cNvSpPr/>
          <p:nvPr/>
        </p:nvSpPr>
        <p:spPr>
          <a:xfrm>
            <a:off x="0" y="400935"/>
            <a:ext cx="8332013"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I dybden med G</a:t>
            </a:r>
          </a:p>
        </p:txBody>
      </p:sp>
      <p:sp>
        <p:nvSpPr>
          <p:cNvPr id="4" name="Rektangel 3">
            <a:extLst>
              <a:ext uri="{FF2B5EF4-FFF2-40B4-BE49-F238E27FC236}">
                <a16:creationId xmlns:a16="http://schemas.microsoft.com/office/drawing/2014/main" id="{B715CEF3-F3E5-5E9C-8751-8078E1B424EC}"/>
              </a:ext>
            </a:extLst>
          </p:cNvPr>
          <p:cNvSpPr/>
          <p:nvPr/>
        </p:nvSpPr>
        <p:spPr>
          <a:xfrm>
            <a:off x="0" y="1514145"/>
            <a:ext cx="8332012"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pic>
        <p:nvPicPr>
          <p:cNvPr id="11" name="Billede 10">
            <a:extLst>
              <a:ext uri="{FF2B5EF4-FFF2-40B4-BE49-F238E27FC236}">
                <a16:creationId xmlns:a16="http://schemas.microsoft.com/office/drawing/2014/main" id="{4B2822A3-6AFD-E638-402E-52A84205D9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2013" y="0"/>
            <a:ext cx="3859987" cy="6858000"/>
          </a:xfrm>
          <a:prstGeom prst="rect">
            <a:avLst/>
          </a:prstGeom>
        </p:spPr>
      </p:pic>
      <p:sp>
        <p:nvSpPr>
          <p:cNvPr id="13" name="Rektangel 12">
            <a:extLst>
              <a:ext uri="{FF2B5EF4-FFF2-40B4-BE49-F238E27FC236}">
                <a16:creationId xmlns:a16="http://schemas.microsoft.com/office/drawing/2014/main" id="{F52E9BAF-570D-E5B4-CB78-4F10C8769CBB}"/>
              </a:ext>
            </a:extLst>
          </p:cNvPr>
          <p:cNvSpPr/>
          <p:nvPr/>
        </p:nvSpPr>
        <p:spPr>
          <a:xfrm>
            <a:off x="204962" y="1943190"/>
            <a:ext cx="7725233" cy="464233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ekstfelt 1">
            <a:extLst>
              <a:ext uri="{FF2B5EF4-FFF2-40B4-BE49-F238E27FC236}">
                <a16:creationId xmlns:a16="http://schemas.microsoft.com/office/drawing/2014/main" id="{6362A152-BD81-E3B5-DBB2-1EB0C0039863}"/>
              </a:ext>
            </a:extLst>
          </p:cNvPr>
          <p:cNvSpPr txBox="1"/>
          <p:nvPr/>
        </p:nvSpPr>
        <p:spPr>
          <a:xfrm>
            <a:off x="356050" y="2095837"/>
            <a:ext cx="7574145" cy="3231654"/>
          </a:xfrm>
          <a:prstGeom prst="rect">
            <a:avLst/>
          </a:prstGeom>
          <a:noFill/>
        </p:spPr>
        <p:txBody>
          <a:bodyPr wrap="square" rtlCol="0">
            <a:spAutoFit/>
          </a:bodyPr>
          <a:lstStyle/>
          <a:p>
            <a:r>
              <a:rPr lang="da-DK" sz="1200" dirty="0"/>
              <a:t>Vores arbejde med ledelse og ansvar tager udgangspunkt i en enkel og praktisk tilgang til, hvordan vi driver vores virksomhed i hverdagen.</a:t>
            </a:r>
          </a:p>
          <a:p>
            <a:endParaRPr lang="da-DK" sz="1200" dirty="0"/>
          </a:p>
          <a:p>
            <a:r>
              <a:rPr lang="da-DK" sz="1200" dirty="0"/>
              <a:t>Som mellemstor virksomhed er beslutningsvejene korte, og ansvaret ligger tæt på driften. Det giver os mulighed for at reagere hurtigt, men stiller også krav til, at vi arbejder struktureret og konsekvent, særligt når det gælder økonomi, samarbejder og overholdelse af regler og krav.</a:t>
            </a:r>
          </a:p>
          <a:p>
            <a:endParaRPr lang="da-DK" sz="1200" dirty="0"/>
          </a:p>
          <a:p>
            <a:r>
              <a:rPr lang="da-DK" sz="1200" dirty="0"/>
              <a:t>Vi har fokus på ordentlighed i den måde, vi driver forretning på. Det gælder i relation til kunder, leverandører og samarbejdspartnere, hvor vi lægger vægt på klare aftaler, gennemsigtighed og ansvarlig adfærd.</a:t>
            </a:r>
          </a:p>
          <a:p>
            <a:endParaRPr lang="da-DK" sz="1200" dirty="0"/>
          </a:p>
          <a:p>
            <a:r>
              <a:rPr lang="da-DK" sz="1200" dirty="0"/>
              <a:t>I en VSME-kontekst arbejder vi med at skabe bedre struktur omkring vores processer og dokumentation, så vi i højere grad kan understøtte krav til compliance og rapportering. </a:t>
            </a:r>
          </a:p>
          <a:p>
            <a:r>
              <a:rPr lang="da-DK" sz="1200" dirty="0"/>
              <a:t>Det handler blandt andet om at sikre, at vores data og arbejdsgange er pålidelige og kan bruges i dialogen med vores samarbejdspartnere.</a:t>
            </a:r>
          </a:p>
          <a:p>
            <a:endParaRPr lang="da-DK" sz="1200" dirty="0"/>
          </a:p>
          <a:p>
            <a:r>
              <a:rPr lang="da-DK" sz="1200" dirty="0"/>
              <a:t>Vores tilgang er at bygge det op trin for trin, med fokus på det, der er relevant for vores forretning, og uden at gøre det mere komplekst, end nødvendigt.</a:t>
            </a:r>
          </a:p>
        </p:txBody>
      </p:sp>
      <p:sp>
        <p:nvSpPr>
          <p:cNvPr id="5" name="Pladsholder til slidenummer 4">
            <a:extLst>
              <a:ext uri="{FF2B5EF4-FFF2-40B4-BE49-F238E27FC236}">
                <a16:creationId xmlns:a16="http://schemas.microsoft.com/office/drawing/2014/main" id="{C61C678A-A24B-7EBF-2A5D-4435F4726314}"/>
              </a:ext>
            </a:extLst>
          </p:cNvPr>
          <p:cNvSpPr>
            <a:spLocks noGrp="1"/>
          </p:cNvSpPr>
          <p:nvPr>
            <p:ph type="sldNum" sz="quarter" idx="12"/>
          </p:nvPr>
        </p:nvSpPr>
        <p:spPr/>
        <p:txBody>
          <a:bodyPr/>
          <a:lstStyle/>
          <a:p>
            <a:fld id="{EB93946D-B42F-4823-902F-AA036186979B}" type="slidenum">
              <a:rPr lang="da-DK" smtClean="0"/>
              <a:t>21</a:t>
            </a:fld>
            <a:endParaRPr lang="da-DK" dirty="0"/>
          </a:p>
        </p:txBody>
      </p:sp>
    </p:spTree>
    <p:extLst>
      <p:ext uri="{BB962C8B-B14F-4D97-AF65-F5344CB8AC3E}">
        <p14:creationId xmlns:p14="http://schemas.microsoft.com/office/powerpoint/2010/main" val="2448697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F209C-CB1C-DBD8-31EA-A503CF119B4B}"/>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4B98A52D-346E-DDC2-AC1D-D0B587991ABB}"/>
              </a:ext>
            </a:extLst>
          </p:cNvPr>
          <p:cNvSpPr/>
          <p:nvPr/>
        </p:nvSpPr>
        <p:spPr>
          <a:xfrm>
            <a:off x="4714805" y="555171"/>
            <a:ext cx="7477195"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Afgrænsning</a:t>
            </a:r>
            <a:endPar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ktangel 5">
            <a:extLst>
              <a:ext uri="{FF2B5EF4-FFF2-40B4-BE49-F238E27FC236}">
                <a16:creationId xmlns:a16="http://schemas.microsoft.com/office/drawing/2014/main" id="{37E95539-197A-5D8F-027F-17DE11648905}"/>
              </a:ext>
            </a:extLst>
          </p:cNvPr>
          <p:cNvSpPr/>
          <p:nvPr/>
        </p:nvSpPr>
        <p:spPr>
          <a:xfrm>
            <a:off x="4714806" y="1665514"/>
            <a:ext cx="7477194"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2" name="Tekstfelt 1">
            <a:extLst>
              <a:ext uri="{FF2B5EF4-FFF2-40B4-BE49-F238E27FC236}">
                <a16:creationId xmlns:a16="http://schemas.microsoft.com/office/drawing/2014/main" id="{A033FE57-D3FE-20A3-9CF4-EB658A65E7EE}"/>
              </a:ext>
            </a:extLst>
          </p:cNvPr>
          <p:cNvSpPr txBox="1"/>
          <p:nvPr/>
        </p:nvSpPr>
        <p:spPr>
          <a:xfrm>
            <a:off x="502952" y="2144033"/>
            <a:ext cx="6213231" cy="2569934"/>
          </a:xfrm>
          <a:prstGeom prst="rect">
            <a:avLst/>
          </a:prstGeom>
          <a:noFill/>
        </p:spPr>
        <p:txBody>
          <a:bodyPr wrap="square" rtlCol="0">
            <a:spAutoFit/>
          </a:bodyPr>
          <a:lstStyle/>
          <a:p>
            <a:pPr algn="l" rtl="0" fontAlgn="base">
              <a:buNone/>
            </a:pPr>
            <a:r>
              <a:rPr lang="da-DK" sz="1100" b="0" i="0" u="none" strike="noStrike" noProof="0" dirty="0">
                <a:effectLst/>
                <a:latin typeface="Aptos" panose="020B0004020202020204" pitchFamily="34" charset="0"/>
                <a:ea typeface="Calibri" panose="020F0502020204030204" pitchFamily="34" charset="0"/>
                <a:cs typeface="Calibri" panose="020F0502020204030204" pitchFamily="34" charset="0"/>
              </a:rPr>
              <a:t>TKP BYG erkender, at vi hverken har modtaget eller været i stand til at få præcise CO2-data fra vores leverandører i relation til </a:t>
            </a:r>
            <a:r>
              <a:rPr lang="da-DK" sz="1100" dirty="0">
                <a:latin typeface="Aptos" panose="020B0004020202020204" pitchFamily="34" charset="0"/>
                <a:ea typeface="Calibri" panose="020F0502020204030204" pitchFamily="34" charset="0"/>
                <a:cs typeface="Calibri" panose="020F0502020204030204" pitchFamily="34" charset="0"/>
              </a:rPr>
              <a:t>s</a:t>
            </a:r>
            <a:r>
              <a:rPr lang="da-DK" sz="1100" b="0" i="0" u="none" strike="noStrike" noProof="0" dirty="0" err="1">
                <a:effectLst/>
                <a:latin typeface="Aptos" panose="020B0004020202020204" pitchFamily="34" charset="0"/>
                <a:ea typeface="Calibri" panose="020F0502020204030204" pitchFamily="34" charset="0"/>
                <a:cs typeface="Calibri" panose="020F0502020204030204" pitchFamily="34" charset="0"/>
              </a:rPr>
              <a:t>cope</a:t>
            </a:r>
            <a:r>
              <a:rPr lang="da-DK" sz="1100" b="0" i="0" u="none" strike="noStrike" noProof="0" dirty="0">
                <a:effectLst/>
                <a:latin typeface="Aptos" panose="020B0004020202020204" pitchFamily="34" charset="0"/>
                <a:ea typeface="Calibri" panose="020F0502020204030204" pitchFamily="34" charset="0"/>
                <a:cs typeface="Calibri" panose="020F0502020204030204" pitchFamily="34" charset="0"/>
              </a:rPr>
              <a:t> 3, og vi mangler derfor nøjagtige CO2e-beregninger på materiale- og produktniveau.</a:t>
            </a:r>
            <a:r>
              <a:rPr lang="da-DK" sz="1100" b="0" i="0" noProof="0" dirty="0">
                <a:effectLst/>
                <a:latin typeface="Aptos" panose="020B0004020202020204" pitchFamily="34" charset="0"/>
                <a:ea typeface="Calibri" panose="020F0502020204030204" pitchFamily="34" charset="0"/>
                <a:cs typeface="Calibri" panose="020F0502020204030204" pitchFamily="34" charset="0"/>
              </a:rPr>
              <a:t>​</a:t>
            </a:r>
          </a:p>
          <a:p>
            <a:pPr algn="l" rtl="0" fontAlgn="base">
              <a:buNone/>
            </a:pPr>
            <a:r>
              <a:rPr lang="da-DK" sz="1100" b="0" i="0" noProof="0" dirty="0">
                <a:effectLst/>
                <a:latin typeface="Aptos" panose="020B0004020202020204" pitchFamily="34" charset="0"/>
                <a:ea typeface="Calibri" panose="020F0502020204030204" pitchFamily="34" charset="0"/>
                <a:cs typeface="Calibri" panose="020F0502020204030204" pitchFamily="34" charset="0"/>
              </a:rPr>
              <a:t>​</a:t>
            </a:r>
          </a:p>
          <a:p>
            <a:pPr algn="l" rtl="0" fontAlgn="base">
              <a:buNone/>
            </a:pPr>
            <a:r>
              <a:rPr lang="da-DK" sz="1100" b="0" i="0" u="none" strike="noStrike" noProof="0" dirty="0">
                <a:effectLst/>
                <a:latin typeface="Aptos" panose="020B0004020202020204" pitchFamily="34" charset="0"/>
                <a:ea typeface="Calibri" panose="020F0502020204030204" pitchFamily="34" charset="0"/>
                <a:cs typeface="Calibri" panose="020F0502020204030204" pitchFamily="34" charset="0"/>
              </a:rPr>
              <a:t>Vi er dedikerede til at forbedre vores datakvalitet og vil justere vores beregningsmetoder,</a:t>
            </a:r>
            <a:r>
              <a:rPr lang="da-DK" sz="1100" b="0" i="0" noProof="0" dirty="0">
                <a:effectLst/>
                <a:latin typeface="Aptos" panose="020B0004020202020204" pitchFamily="34" charset="0"/>
                <a:ea typeface="Calibri" panose="020F0502020204030204" pitchFamily="34" charset="0"/>
                <a:cs typeface="Calibri" panose="020F0502020204030204" pitchFamily="34" charset="0"/>
              </a:rPr>
              <a:t>​</a:t>
            </a:r>
          </a:p>
          <a:p>
            <a:pPr algn="l" rtl="0" fontAlgn="base">
              <a:buNone/>
            </a:pPr>
            <a:r>
              <a:rPr lang="da-DK" sz="1100" b="0" i="0" u="none" strike="noStrike" noProof="0" dirty="0">
                <a:effectLst/>
                <a:latin typeface="Aptos" panose="020B0004020202020204" pitchFamily="34" charset="0"/>
                <a:ea typeface="Calibri" panose="020F0502020204030204" pitchFamily="34" charset="0"/>
                <a:cs typeface="Calibri" panose="020F0502020204030204" pitchFamily="34" charset="0"/>
              </a:rPr>
              <a:t>efterhånden som mere præcise data bliver tilgængelige.</a:t>
            </a:r>
            <a:r>
              <a:rPr lang="da-DK" sz="1100" b="0" i="0" noProof="0" dirty="0">
                <a:effectLst/>
                <a:latin typeface="Aptos" panose="020B0004020202020204" pitchFamily="34" charset="0"/>
                <a:ea typeface="Calibri" panose="020F0502020204030204" pitchFamily="34" charset="0"/>
                <a:cs typeface="Calibri" panose="020F0502020204030204" pitchFamily="34" charset="0"/>
              </a:rPr>
              <a:t>​</a:t>
            </a:r>
          </a:p>
          <a:p>
            <a:pPr algn="l" rtl="0" fontAlgn="base">
              <a:buNone/>
            </a:pPr>
            <a:r>
              <a:rPr lang="da-DK" sz="1100" b="0" i="0" noProof="0" dirty="0">
                <a:effectLst/>
                <a:latin typeface="Aptos" panose="020B0004020202020204" pitchFamily="34" charset="0"/>
                <a:ea typeface="Calibri" panose="020F0502020204030204" pitchFamily="34" charset="0"/>
                <a:cs typeface="Calibri" panose="020F0502020204030204" pitchFamily="34" charset="0"/>
              </a:rPr>
              <a:t>​</a:t>
            </a:r>
          </a:p>
          <a:p>
            <a:pPr algn="l" rtl="0" fontAlgn="base">
              <a:buNone/>
            </a:pPr>
            <a:r>
              <a:rPr lang="da-DK" sz="1100" b="0" i="0" u="none" strike="noStrike" noProof="0" dirty="0">
                <a:effectLst/>
                <a:latin typeface="Aptos" panose="020B0004020202020204" pitchFamily="34" charset="0"/>
                <a:ea typeface="Calibri" panose="020F0502020204030204" pitchFamily="34" charset="0"/>
                <a:cs typeface="Calibri" panose="020F0502020204030204" pitchFamily="34" charset="0"/>
              </a:rPr>
              <a:t>Vi stræber efter at levere nøjagtige data til vores kunder og partnere, men på grund af manglen på præcise data har vi benyttet CO2-estimater baseret på en kategorisering af indkøbte produkter og ydelser der dækker over 100% af virksomhedens udgifter på tværs af alle områder.</a:t>
            </a:r>
            <a:r>
              <a:rPr lang="da-DK" sz="1100" b="0" i="0" noProof="0" dirty="0">
                <a:effectLst/>
                <a:latin typeface="Aptos" panose="020B0004020202020204" pitchFamily="34" charset="0"/>
                <a:ea typeface="Calibri" panose="020F0502020204030204" pitchFamily="34" charset="0"/>
                <a:cs typeface="Calibri" panose="020F0502020204030204" pitchFamily="34" charset="0"/>
              </a:rPr>
              <a:t>​</a:t>
            </a:r>
          </a:p>
          <a:p>
            <a:pPr algn="l" rtl="0" fontAlgn="base">
              <a:buNone/>
            </a:pPr>
            <a:r>
              <a:rPr lang="da-DK" sz="1100" b="0" i="0" noProof="0" dirty="0">
                <a:effectLst/>
                <a:latin typeface="Aptos" panose="020B0004020202020204" pitchFamily="34" charset="0"/>
                <a:ea typeface="Calibri" panose="020F0502020204030204" pitchFamily="34" charset="0"/>
                <a:cs typeface="Calibri" panose="020F0502020204030204" pitchFamily="34" charset="0"/>
              </a:rPr>
              <a:t>​</a:t>
            </a:r>
          </a:p>
          <a:p>
            <a:pPr algn="l" rtl="0" fontAlgn="base">
              <a:buNone/>
            </a:pPr>
            <a:r>
              <a:rPr lang="da-DK" sz="1100" b="0" i="0" noProof="0" dirty="0">
                <a:effectLst/>
                <a:latin typeface="Aptos" panose="020B0004020202020204" pitchFamily="34" charset="0"/>
                <a:ea typeface="Calibri" panose="020F0502020204030204" pitchFamily="34" charset="0"/>
                <a:cs typeface="Calibri" panose="020F0502020204030204" pitchFamily="34" charset="0"/>
              </a:rPr>
              <a:t>​</a:t>
            </a:r>
          </a:p>
          <a:p>
            <a:pPr algn="l" rtl="0" fontAlgn="base"/>
            <a:r>
              <a:rPr lang="da-DK" sz="1100" b="1" i="0" u="none" strike="noStrike" noProof="0" dirty="0">
                <a:effectLst/>
                <a:latin typeface="Aptos" panose="020B0004020202020204" pitchFamily="34" charset="0"/>
                <a:ea typeface="Calibri" panose="020F0502020204030204" pitchFamily="34" charset="0"/>
                <a:cs typeface="Calibri" panose="020F0502020204030204" pitchFamily="34" charset="0"/>
              </a:rPr>
              <a:t>TKP BYG A/S fraskriver sig ethvert ansvar for brugen af disse oplysninger.</a:t>
            </a:r>
            <a:endParaRPr lang="da-DK" sz="1100" b="0" i="0" noProof="0" dirty="0">
              <a:effectLst/>
              <a:latin typeface="Aptos" panose="020B0004020202020204" pitchFamily="34" charset="0"/>
              <a:ea typeface="Calibri" panose="020F0502020204030204" pitchFamily="34" charset="0"/>
              <a:cs typeface="Calibri" panose="020F0502020204030204" pitchFamily="34" charset="0"/>
            </a:endParaRPr>
          </a:p>
          <a:p>
            <a:endParaRPr lang="da-DK" noProof="0" dirty="0"/>
          </a:p>
        </p:txBody>
      </p:sp>
      <p:sp>
        <p:nvSpPr>
          <p:cNvPr id="3" name="Pladsholder til slidenummer 2">
            <a:extLst>
              <a:ext uri="{FF2B5EF4-FFF2-40B4-BE49-F238E27FC236}">
                <a16:creationId xmlns:a16="http://schemas.microsoft.com/office/drawing/2014/main" id="{B472ED18-E147-5221-7C6B-44D3FCE4B860}"/>
              </a:ext>
            </a:extLst>
          </p:cNvPr>
          <p:cNvSpPr>
            <a:spLocks noGrp="1"/>
          </p:cNvSpPr>
          <p:nvPr>
            <p:ph type="sldNum" sz="quarter" idx="12"/>
          </p:nvPr>
        </p:nvSpPr>
        <p:spPr/>
        <p:txBody>
          <a:bodyPr/>
          <a:lstStyle/>
          <a:p>
            <a:fld id="{EB93946D-B42F-4823-902F-AA036186979B}" type="slidenum">
              <a:rPr lang="da-DK" smtClean="0"/>
              <a:t>22</a:t>
            </a:fld>
            <a:endParaRPr lang="da-DK" dirty="0"/>
          </a:p>
        </p:txBody>
      </p:sp>
      <p:sp>
        <p:nvSpPr>
          <p:cNvPr id="8" name="Tekstfelt 7">
            <a:extLst>
              <a:ext uri="{FF2B5EF4-FFF2-40B4-BE49-F238E27FC236}">
                <a16:creationId xmlns:a16="http://schemas.microsoft.com/office/drawing/2014/main" id="{50DAA732-3B94-2B27-C294-8F1780D5F36D}"/>
              </a:ext>
            </a:extLst>
          </p:cNvPr>
          <p:cNvSpPr txBox="1"/>
          <p:nvPr/>
        </p:nvSpPr>
        <p:spPr>
          <a:xfrm>
            <a:off x="7866044" y="3830818"/>
            <a:ext cx="3227942" cy="1249701"/>
          </a:xfrm>
          <a:prstGeom prst="rect">
            <a:avLst/>
          </a:prstGeom>
          <a:noFill/>
        </p:spPr>
        <p:txBody>
          <a:bodyPr wrap="square">
            <a:spAutoFit/>
          </a:bodyPr>
          <a:lstStyle/>
          <a:p>
            <a:pPr rtl="0" fontAlgn="base">
              <a:lnSpc>
                <a:spcPts val="1800"/>
              </a:lnSpc>
              <a:buNone/>
            </a:pPr>
            <a:r>
              <a:rPr lang="da-DK" sz="1800" b="1" i="0" strike="noStrike"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TKP-BYG A/S</a:t>
            </a:r>
            <a:r>
              <a:rPr lang="da-DK" sz="1800" b="1"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a:t>
            </a:r>
            <a:endParaRPr lang="da-DK" b="1"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rtl="0" fontAlgn="base">
              <a:lnSpc>
                <a:spcPts val="1800"/>
              </a:lnSpc>
              <a:buNone/>
            </a:pPr>
            <a:r>
              <a:rPr lang="da-DK" sz="1800" i="0" u="none" strike="noStrike"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CVR-nummer: 20 40 67 39</a:t>
            </a:r>
            <a:r>
              <a:rPr lang="da-DK" sz="1800"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a:t>
            </a:r>
            <a:endParaRPr lang="da-DK"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rtl="0" fontAlgn="base">
              <a:lnSpc>
                <a:spcPts val="1800"/>
              </a:lnSpc>
              <a:buNone/>
            </a:pPr>
            <a:r>
              <a:rPr lang="da-DK" sz="1800" i="0" u="none" strike="noStrike" noProof="0" dirty="0" err="1">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Sintrupvej</a:t>
            </a:r>
            <a:r>
              <a:rPr lang="da-DK" sz="1800" i="0" u="none" strike="noStrike"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 61, 8220 Brabrand</a:t>
            </a:r>
            <a:r>
              <a:rPr lang="da-DK" sz="1800"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a:t>
            </a:r>
            <a:endParaRPr lang="da-DK"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rtl="0" fontAlgn="base">
              <a:lnSpc>
                <a:spcPts val="1800"/>
              </a:lnSpc>
              <a:buNone/>
            </a:pPr>
            <a:r>
              <a:rPr lang="da-DK" sz="1800" i="0" u="none" strike="noStrike"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Telefon : +45 86 26 31 04</a:t>
            </a:r>
            <a:r>
              <a:rPr lang="da-DK" sz="1800"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a:t>
            </a:r>
            <a:endParaRPr lang="da-DK"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rtl="0" fontAlgn="base">
              <a:lnSpc>
                <a:spcPts val="1800"/>
              </a:lnSpc>
            </a:pPr>
            <a:r>
              <a:rPr lang="da-DK" sz="1800" i="0" u="none" strike="noStrike"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Mail: tkp@tkpbyg.dk</a:t>
            </a:r>
            <a:endParaRPr lang="da-DK"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Tekstfelt 9">
            <a:extLst>
              <a:ext uri="{FF2B5EF4-FFF2-40B4-BE49-F238E27FC236}">
                <a16:creationId xmlns:a16="http://schemas.microsoft.com/office/drawing/2014/main" id="{431B737F-92A2-3BA1-44EB-48FD36E0C068}"/>
              </a:ext>
            </a:extLst>
          </p:cNvPr>
          <p:cNvSpPr txBox="1"/>
          <p:nvPr/>
        </p:nvSpPr>
        <p:spPr>
          <a:xfrm>
            <a:off x="7866044" y="5080519"/>
            <a:ext cx="3903925" cy="1018869"/>
          </a:xfrm>
          <a:prstGeom prst="rect">
            <a:avLst/>
          </a:prstGeom>
          <a:noFill/>
        </p:spPr>
        <p:txBody>
          <a:bodyPr wrap="square">
            <a:spAutoFit/>
          </a:bodyPr>
          <a:lstStyle/>
          <a:p>
            <a:pPr rtl="0" fontAlgn="base">
              <a:lnSpc>
                <a:spcPts val="1800"/>
              </a:lnSpc>
              <a:buNone/>
            </a:pPr>
            <a:endParaRPr lang="da-DK" sz="16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rtl="0" fontAlgn="base">
              <a:lnSpc>
                <a:spcPts val="1800"/>
              </a:lnSpc>
              <a:buNone/>
            </a:pPr>
            <a:r>
              <a:rPr lang="da-DK" sz="1600"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Rapporten dækker regnskabsåret 2025</a:t>
            </a:r>
          </a:p>
          <a:p>
            <a:pPr rtl="0" fontAlgn="base">
              <a:lnSpc>
                <a:spcPts val="1800"/>
              </a:lnSpc>
              <a:buNone/>
            </a:pPr>
            <a:endParaRPr lang="da-DK" sz="1600"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rtl="0" fontAlgn="base">
              <a:lnSpc>
                <a:spcPts val="1800"/>
              </a:lnSpc>
              <a:buNone/>
            </a:pPr>
            <a:r>
              <a:rPr lang="da-DK" sz="16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Udgivet maj, 2026</a:t>
            </a:r>
            <a:endParaRPr lang="da-DK" sz="1600" i="0" noProof="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9311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83CA5435-58F5-F66D-DD37-FF9F5CB6BB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1" y="0"/>
            <a:ext cx="12185057" cy="6858000"/>
          </a:xfrm>
          <a:prstGeom prst="rect">
            <a:avLst/>
          </a:prstGeom>
        </p:spPr>
      </p:pic>
      <p:pic>
        <p:nvPicPr>
          <p:cNvPr id="13" name="Billede 12" descr="Et billede, der indeholder tekst, Font/skrifttype, Grafik, logo&#10;&#10;Indhold genereret af kunstig intelligens kan være forkert.">
            <a:extLst>
              <a:ext uri="{FF2B5EF4-FFF2-40B4-BE49-F238E27FC236}">
                <a16:creationId xmlns:a16="http://schemas.microsoft.com/office/drawing/2014/main" id="{520B1EB9-101D-E5AC-CD5C-AD7A34CB6A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8593" y="5277045"/>
            <a:ext cx="1472982" cy="751522"/>
          </a:xfrm>
          <a:prstGeom prst="rect">
            <a:avLst/>
          </a:prstGeom>
        </p:spPr>
      </p:pic>
      <p:sp>
        <p:nvSpPr>
          <p:cNvPr id="2" name="Pladsholder til slidenummer 1">
            <a:extLst>
              <a:ext uri="{FF2B5EF4-FFF2-40B4-BE49-F238E27FC236}">
                <a16:creationId xmlns:a16="http://schemas.microsoft.com/office/drawing/2014/main" id="{23AE0101-A459-5B3B-2FD6-BD183922D3DD}"/>
              </a:ext>
            </a:extLst>
          </p:cNvPr>
          <p:cNvSpPr>
            <a:spLocks noGrp="1"/>
          </p:cNvSpPr>
          <p:nvPr>
            <p:ph type="sldNum" sz="quarter" idx="12"/>
          </p:nvPr>
        </p:nvSpPr>
        <p:spPr/>
        <p:txBody>
          <a:bodyPr/>
          <a:lstStyle/>
          <a:p>
            <a:fld id="{EB93946D-B42F-4823-902F-AA036186979B}" type="slidenum">
              <a:rPr lang="da-DK" smtClean="0"/>
              <a:t>23</a:t>
            </a:fld>
            <a:endParaRPr lang="da-DK" dirty="0"/>
          </a:p>
        </p:txBody>
      </p:sp>
    </p:spTree>
    <p:extLst>
      <p:ext uri="{BB962C8B-B14F-4D97-AF65-F5344CB8AC3E}">
        <p14:creationId xmlns:p14="http://schemas.microsoft.com/office/powerpoint/2010/main" val="2763474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1324E-496F-5855-B2E5-CCDAD281244F}"/>
            </a:ext>
          </a:extLst>
        </p:cNvPr>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B3E1B70A-A810-5EE3-0082-44547A8DCF7A}"/>
              </a:ext>
            </a:extLst>
          </p:cNvPr>
          <p:cNvSpPr>
            <a:spLocks noGrp="1"/>
          </p:cNvSpPr>
          <p:nvPr>
            <p:ph type="body" sz="half" idx="2"/>
          </p:nvPr>
        </p:nvSpPr>
        <p:spPr>
          <a:xfrm>
            <a:off x="94253" y="2109121"/>
            <a:ext cx="6670689" cy="4021493"/>
          </a:xfrm>
        </p:spPr>
        <p:txBody>
          <a:bodyPr>
            <a:normAutofit/>
          </a:bodyPr>
          <a:lstStyle/>
          <a:p>
            <a:r>
              <a:rPr lang="da-DK" sz="1100" dirty="0"/>
              <a:t>Vi er en mellemstor virksomhed inden for tømrer-, murer- og malerarbejde, og vores hverdag er fortsat præget af praktiske opgaver ude på byggepladser og i renoveringsprojekter. Derfor er vores tilgang til ESG også lavpraktisk: Det handler om materialevalg, affaldshåndtering, transport, planlægning og ikke mindst de mennesker, der udfører arbejdet.</a:t>
            </a:r>
          </a:p>
          <a:p>
            <a:r>
              <a:rPr lang="da-DK" sz="1100" dirty="0"/>
              <a:t>Vi har fortsat en ambition om at forbedre os, men med fokus på det, der er realistisk og giver mening i praksis. For os er det vigtigere at arbejde stabilt fremad og holde det, vi lover, end at sætte urealistiske mål. </a:t>
            </a:r>
          </a:p>
          <a:p>
            <a:r>
              <a:rPr lang="da-DK" sz="1100" dirty="0"/>
              <a:t>I den kommende periode vil vi fortsætte arbejdet med at reducere spild, træffe mere ansvarlige materialevalg, optimere vores drift og sikre gode og trygge arbejdsforhold for vores medarbejdere.</a:t>
            </a:r>
          </a:p>
          <a:p>
            <a:r>
              <a:rPr lang="da-DK" sz="1100" dirty="0"/>
              <a:t>Samtidig vil vi arbejde på at gøre vores indsatser mere målbare, så vi bedre kan følge udviklingen over tid.</a:t>
            </a:r>
          </a:p>
          <a:p>
            <a:r>
              <a:rPr lang="da-DK" sz="1100" dirty="0"/>
              <a:t>Vi ser ESG som en løbende proces – ikke et projekt med en slutdato. Denne rapport er endnu et skridt på vejen.</a:t>
            </a:r>
          </a:p>
          <a:p>
            <a:pPr algn="l" rtl="0" fontAlgn="base">
              <a:lnSpc>
                <a:spcPct val="100000"/>
              </a:lnSpc>
              <a:buNone/>
            </a:pPr>
            <a:endParaRPr lang="da-DK" sz="1100" b="0" i="0" noProof="0" dirty="0">
              <a:solidFill>
                <a:srgbClr val="000000"/>
              </a:solidFill>
              <a:effectLst/>
              <a:latin typeface="Segoe UI" panose="020B0502040204020203" pitchFamily="34" charset="0"/>
            </a:endParaRPr>
          </a:p>
          <a:p>
            <a:pPr algn="l" rtl="0" fontAlgn="base">
              <a:lnSpc>
                <a:spcPct val="100000"/>
              </a:lnSpc>
              <a:buNone/>
            </a:pPr>
            <a:endParaRPr lang="da-DK" sz="110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lnSpc>
                <a:spcPct val="100000"/>
              </a:lnSpc>
              <a:buNone/>
            </a:pPr>
            <a:endParaRPr lang="da-DK" sz="110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lnSpc>
                <a:spcPct val="100000"/>
              </a:lnSpc>
              <a:buNone/>
            </a:pPr>
            <a:endParaRPr lang="da-DK" sz="110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lnSpc>
                <a:spcPct val="100000"/>
              </a:lnSpc>
              <a:buNone/>
            </a:pPr>
            <a:endParaRPr lang="da-DK" sz="110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lnSpc>
                <a:spcPct val="100000"/>
              </a:lnSpc>
              <a:buNone/>
            </a:pPr>
            <a:endParaRPr lang="da-DK" sz="110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lnSpc>
                <a:spcPct val="100000"/>
              </a:lnSpc>
              <a:buNone/>
            </a:pPr>
            <a:endParaRPr lang="da-DK" sz="1100" b="0" i="0"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ktangel 4">
            <a:extLst>
              <a:ext uri="{FF2B5EF4-FFF2-40B4-BE49-F238E27FC236}">
                <a16:creationId xmlns:a16="http://schemas.microsoft.com/office/drawing/2014/main" id="{5C5B438B-C16C-715F-5ABF-905A49B12DD0}"/>
              </a:ext>
            </a:extLst>
          </p:cNvPr>
          <p:cNvSpPr/>
          <p:nvPr/>
        </p:nvSpPr>
        <p:spPr>
          <a:xfrm>
            <a:off x="0" y="667139"/>
            <a:ext cx="7048499"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Indledning</a:t>
            </a:r>
          </a:p>
        </p:txBody>
      </p:sp>
      <p:sp>
        <p:nvSpPr>
          <p:cNvPr id="6" name="Rektangel 5">
            <a:extLst>
              <a:ext uri="{FF2B5EF4-FFF2-40B4-BE49-F238E27FC236}">
                <a16:creationId xmlns:a16="http://schemas.microsoft.com/office/drawing/2014/main" id="{97F71C8A-CEC6-6A58-3C15-52CE15F9181B}"/>
              </a:ext>
            </a:extLst>
          </p:cNvPr>
          <p:cNvSpPr/>
          <p:nvPr/>
        </p:nvSpPr>
        <p:spPr>
          <a:xfrm>
            <a:off x="1" y="1779395"/>
            <a:ext cx="7048498"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2" name="Pladsholder til slidenummer 1">
            <a:extLst>
              <a:ext uri="{FF2B5EF4-FFF2-40B4-BE49-F238E27FC236}">
                <a16:creationId xmlns:a16="http://schemas.microsoft.com/office/drawing/2014/main" id="{EC6E20DA-96D4-70D8-F517-51C923B528AF}"/>
              </a:ext>
            </a:extLst>
          </p:cNvPr>
          <p:cNvSpPr>
            <a:spLocks noGrp="1"/>
          </p:cNvSpPr>
          <p:nvPr>
            <p:ph type="sldNum" sz="quarter" idx="12"/>
          </p:nvPr>
        </p:nvSpPr>
        <p:spPr/>
        <p:txBody>
          <a:bodyPr/>
          <a:lstStyle/>
          <a:p>
            <a:fld id="{EB93946D-B42F-4823-902F-AA036186979B}" type="slidenum">
              <a:rPr lang="da-DK" smtClean="0"/>
              <a:t>3</a:t>
            </a:fld>
            <a:endParaRPr lang="da-DK" dirty="0"/>
          </a:p>
        </p:txBody>
      </p:sp>
      <p:pic>
        <p:nvPicPr>
          <p:cNvPr id="9" name="Billede 8">
            <a:extLst>
              <a:ext uri="{FF2B5EF4-FFF2-40B4-BE49-F238E27FC236}">
                <a16:creationId xmlns:a16="http://schemas.microsoft.com/office/drawing/2014/main" id="{34CD1137-1304-1552-30EB-99D0FEC703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499" y="0"/>
            <a:ext cx="5143501" cy="6858000"/>
          </a:xfrm>
          <a:prstGeom prst="rect">
            <a:avLst/>
          </a:prstGeom>
        </p:spPr>
      </p:pic>
      <p:sp>
        <p:nvSpPr>
          <p:cNvPr id="3" name="Tekstfelt 2">
            <a:extLst>
              <a:ext uri="{FF2B5EF4-FFF2-40B4-BE49-F238E27FC236}">
                <a16:creationId xmlns:a16="http://schemas.microsoft.com/office/drawing/2014/main" id="{65DDC787-3E40-AC1E-A36C-B721E8D71B1B}"/>
              </a:ext>
            </a:extLst>
          </p:cNvPr>
          <p:cNvSpPr txBox="1"/>
          <p:nvPr/>
        </p:nvSpPr>
        <p:spPr>
          <a:xfrm>
            <a:off x="7114248" y="6130614"/>
            <a:ext cx="4162927" cy="276999"/>
          </a:xfrm>
          <a:prstGeom prst="rect">
            <a:avLst/>
          </a:prstGeom>
          <a:noFill/>
        </p:spPr>
        <p:txBody>
          <a:bodyPr wrap="square" rtlCol="0">
            <a:spAutoFit/>
          </a:bodyPr>
          <a:lstStyle/>
          <a:p>
            <a:r>
              <a:rPr lang="da-DK" sz="1200" dirty="0">
                <a:solidFill>
                  <a:schemeClr val="bg1"/>
                </a:solidFill>
              </a:rPr>
              <a:t>Renovering af Rytterlys på Vester Allé 10.</a:t>
            </a:r>
          </a:p>
        </p:txBody>
      </p:sp>
    </p:spTree>
    <p:extLst>
      <p:ext uri="{BB962C8B-B14F-4D97-AF65-F5344CB8AC3E}">
        <p14:creationId xmlns:p14="http://schemas.microsoft.com/office/powerpoint/2010/main" val="4032397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A8DAF-9852-2B03-7E08-3AC2D59EFA2F}"/>
            </a:ext>
          </a:extLst>
        </p:cNvPr>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FFFAD84B-89E0-1D45-0292-12F1448A260E}"/>
              </a:ext>
            </a:extLst>
          </p:cNvPr>
          <p:cNvSpPr>
            <a:spLocks noGrp="1"/>
          </p:cNvSpPr>
          <p:nvPr>
            <p:ph type="body" sz="half" idx="2"/>
          </p:nvPr>
        </p:nvSpPr>
        <p:spPr>
          <a:xfrm>
            <a:off x="5600699" y="2187551"/>
            <a:ext cx="6445383" cy="4021493"/>
          </a:xfrm>
        </p:spPr>
        <p:txBody>
          <a:bodyPr>
            <a:normAutofit/>
          </a:bodyPr>
          <a:lstStyle/>
          <a:p>
            <a:pPr algn="l" rtl="0" fontAlgn="base">
              <a:lnSpc>
                <a:spcPct val="100000"/>
              </a:lnSpc>
              <a:buNone/>
            </a:pPr>
            <a:r>
              <a:rPr lang="da-DK" sz="1100" b="0" i="0" u="none" strike="noStrike" noProof="0" dirty="0">
                <a:effectLst/>
                <a:latin typeface="Calibri" panose="020F0502020204030204" pitchFamily="34" charset="0"/>
              </a:rPr>
              <a:t>Med base i Aarhus, og næsten 40 års erfaring i byggebranchen, </a:t>
            </a:r>
            <a:r>
              <a:rPr lang="da-DK" sz="1100" dirty="0">
                <a:latin typeface="Calibri" panose="020F0502020204030204" pitchFamily="34" charset="0"/>
              </a:rPr>
              <a:t>arbejder </a:t>
            </a:r>
            <a:r>
              <a:rPr lang="da-DK" sz="1100" b="0" i="0" u="none" strike="noStrike" noProof="0" dirty="0">
                <a:effectLst/>
                <a:latin typeface="Calibri" panose="020F0502020204030204" pitchFamily="34" charset="0"/>
              </a:rPr>
              <a:t>vi for både private boligejere, erhvervskunder, forsikringsselskaber og offentlige bygherrer.</a:t>
            </a:r>
          </a:p>
          <a:p>
            <a:pPr algn="l" rtl="0" fontAlgn="base">
              <a:lnSpc>
                <a:spcPct val="100000"/>
              </a:lnSpc>
              <a:buNone/>
            </a:pPr>
            <a:r>
              <a:rPr lang="da-DK" sz="1100" b="0" i="0" u="none" strike="noStrike" noProof="0" dirty="0">
                <a:effectLst/>
                <a:latin typeface="Calibri" panose="020F0502020204030204" pitchFamily="34" charset="0"/>
              </a:rPr>
              <a:t>Vores alsidighed og faglige bredde gør os i stand til at håndtere </a:t>
            </a:r>
            <a:r>
              <a:rPr lang="da-DK" sz="1100" dirty="0">
                <a:latin typeface="Calibri" panose="020F0502020204030204" pitchFamily="34" charset="0"/>
              </a:rPr>
              <a:t>alle størrelser af opgaver og </a:t>
            </a:r>
            <a:r>
              <a:rPr lang="da-DK" sz="1100" b="0" i="0" u="none" strike="noStrike" noProof="0" dirty="0">
                <a:effectLst/>
                <a:latin typeface="Calibri" panose="020F0502020204030204" pitchFamily="34" charset="0"/>
              </a:rPr>
              <a:t>altid med fokus på kvalitet, pålidelighed og rettidig levering.</a:t>
            </a:r>
            <a:r>
              <a:rPr lang="da-DK" sz="1100" b="0" i="0" noProof="0" dirty="0">
                <a:effectLst/>
                <a:latin typeface="Calibri" panose="020F0502020204030204" pitchFamily="34" charset="0"/>
              </a:rPr>
              <a:t>​</a:t>
            </a:r>
            <a:endParaRPr lang="da-DK" sz="1100" b="0" i="0" noProof="0" dirty="0">
              <a:effectLst/>
              <a:latin typeface="Segoe UI" panose="020B0502040204020203" pitchFamily="34" charset="0"/>
            </a:endParaRPr>
          </a:p>
          <a:p>
            <a:pPr algn="l" rtl="0" fontAlgn="base">
              <a:lnSpc>
                <a:spcPct val="100000"/>
              </a:lnSpc>
              <a:buNone/>
            </a:pPr>
            <a:r>
              <a:rPr lang="da-DK" sz="1100" b="0" i="0" u="none" strike="noStrike" noProof="0" dirty="0">
                <a:effectLst/>
                <a:latin typeface="Calibri" panose="020F0502020204030204" pitchFamily="34" charset="0"/>
              </a:rPr>
              <a:t>Virksomheden råder over egne håndværkere og projektledere, hvilket sikrer høj grad af kontrol over hele byggeprocessen. Fra første møde til færdigt resultat. Vi tilbyder alt fra akutte skadesreparationer til omfattende renoveringsprojekter og til- og ombygninger. </a:t>
            </a:r>
          </a:p>
          <a:p>
            <a:pPr algn="l" rtl="0" fontAlgn="base">
              <a:lnSpc>
                <a:spcPct val="100000"/>
              </a:lnSpc>
              <a:buNone/>
            </a:pPr>
            <a:r>
              <a:rPr lang="da-DK" sz="1100" b="0" i="0" u="none" strike="noStrike" noProof="0" dirty="0">
                <a:effectLst/>
                <a:latin typeface="Calibri" panose="020F0502020204030204" pitchFamily="34" charset="0"/>
              </a:rPr>
              <a:t>Som fast samarbejdspartner for flere forsikringsselskaber udfører vi hvert år </a:t>
            </a:r>
            <a:r>
              <a:rPr lang="da-DK" sz="1100" dirty="0">
                <a:latin typeface="Calibri" panose="020F0502020204030204" pitchFamily="34" charset="0"/>
              </a:rPr>
              <a:t>flere tusind </a:t>
            </a:r>
            <a:r>
              <a:rPr lang="da-DK" sz="1100" b="0" i="0" u="none" strike="noStrike" noProof="0" dirty="0">
                <a:effectLst/>
                <a:latin typeface="Calibri" panose="020F0502020204030204" pitchFamily="34" charset="0"/>
              </a:rPr>
              <a:t>sager, hvor effektiv koordinering og gode kundeoplevelser, kendetegner vores indsatser. </a:t>
            </a:r>
          </a:p>
          <a:p>
            <a:pPr algn="l" rtl="0" fontAlgn="base">
              <a:lnSpc>
                <a:spcPct val="100000"/>
              </a:lnSpc>
              <a:buNone/>
            </a:pPr>
            <a:r>
              <a:rPr lang="da-DK" sz="1100" b="0" i="0" u="none" strike="noStrike" noProof="0" dirty="0">
                <a:effectLst/>
                <a:latin typeface="Calibri" panose="020F0502020204030204" pitchFamily="34" charset="0"/>
              </a:rPr>
              <a:t>TKP </a:t>
            </a:r>
            <a:r>
              <a:rPr lang="da-DK" sz="1100" b="0" i="0" u="none" strike="noStrike" noProof="0" dirty="0" err="1">
                <a:effectLst/>
                <a:latin typeface="Calibri" panose="020F0502020204030204" pitchFamily="34" charset="0"/>
              </a:rPr>
              <a:t>BYG’s</a:t>
            </a:r>
            <a:r>
              <a:rPr lang="da-DK" sz="1100" b="0" i="0" u="none" strike="noStrike" noProof="0" dirty="0">
                <a:effectLst/>
                <a:latin typeface="Calibri" panose="020F0502020204030204" pitchFamily="34" charset="0"/>
              </a:rPr>
              <a:t> styrke ligger i vores evne til at levere professionelt håndværk kombineret med nærværende kundeservice. Vi sætter en ære i at overholde aftaler, rådgive loyalt og skabe langvarige relationer, uanset opgavens størrelse. </a:t>
            </a:r>
          </a:p>
          <a:p>
            <a:pPr algn="l" rtl="0" fontAlgn="base">
              <a:lnSpc>
                <a:spcPct val="100000"/>
              </a:lnSpc>
            </a:pPr>
            <a:r>
              <a:rPr lang="da-DK" sz="1100" b="0" i="0" u="none" strike="noStrike" noProof="0" dirty="0">
                <a:effectLst/>
                <a:latin typeface="Calibri" panose="020F0502020204030204" pitchFamily="34" charset="0"/>
              </a:rPr>
              <a:t>Vi ser det som vores opgave at bidrage til en mere ansvarlig byggebranche, og det gør vi med udgangspunkt i vores faglighed, erfaring og viljen til at udvikle os i takt med tiden.</a:t>
            </a:r>
            <a:endParaRPr lang="da-DK" sz="1100" b="0" i="0" noProof="0" dirty="0">
              <a:effectLst/>
              <a:latin typeface="Segoe UI" panose="020B0502040204020203" pitchFamily="34" charset="0"/>
            </a:endParaRPr>
          </a:p>
          <a:p>
            <a:pPr algn="l" rtl="0" fontAlgn="base">
              <a:lnSpc>
                <a:spcPct val="100000"/>
              </a:lnSpc>
              <a:buNone/>
            </a:pPr>
            <a:endParaRPr lang="da-DK" sz="110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lnSpc>
                <a:spcPct val="100000"/>
              </a:lnSpc>
              <a:buNone/>
            </a:pPr>
            <a:endParaRPr lang="da-DK" sz="110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lnSpc>
                <a:spcPct val="100000"/>
              </a:lnSpc>
              <a:buNone/>
            </a:pPr>
            <a:endParaRPr lang="da-DK" sz="110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lnSpc>
                <a:spcPct val="100000"/>
              </a:lnSpc>
              <a:buNone/>
            </a:pPr>
            <a:endParaRPr lang="da-DK" sz="110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lnSpc>
                <a:spcPct val="100000"/>
              </a:lnSpc>
              <a:buNone/>
            </a:pPr>
            <a:endParaRPr lang="da-DK" sz="110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lnSpc>
                <a:spcPct val="100000"/>
              </a:lnSpc>
              <a:buNone/>
            </a:pPr>
            <a:endParaRPr lang="da-DK" sz="1100" b="0" i="0"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ktangel 4">
            <a:extLst>
              <a:ext uri="{FF2B5EF4-FFF2-40B4-BE49-F238E27FC236}">
                <a16:creationId xmlns:a16="http://schemas.microsoft.com/office/drawing/2014/main" id="{A5B42EDC-BA6C-47D9-BCD0-F0F98AFF0521}"/>
              </a:ext>
            </a:extLst>
          </p:cNvPr>
          <p:cNvSpPr/>
          <p:nvPr/>
        </p:nvSpPr>
        <p:spPr>
          <a:xfrm>
            <a:off x="5143500" y="555171"/>
            <a:ext cx="7048500"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Om TKP BYG</a:t>
            </a:r>
          </a:p>
        </p:txBody>
      </p:sp>
      <p:sp>
        <p:nvSpPr>
          <p:cNvPr id="6" name="Rektangel 5">
            <a:extLst>
              <a:ext uri="{FF2B5EF4-FFF2-40B4-BE49-F238E27FC236}">
                <a16:creationId xmlns:a16="http://schemas.microsoft.com/office/drawing/2014/main" id="{6AC48321-F9D1-814C-47B1-A7FE4DE8297E}"/>
              </a:ext>
            </a:extLst>
          </p:cNvPr>
          <p:cNvSpPr/>
          <p:nvPr/>
        </p:nvSpPr>
        <p:spPr>
          <a:xfrm>
            <a:off x="5143498" y="1665514"/>
            <a:ext cx="7048501"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2" name="Pladsholder til slidenummer 1">
            <a:extLst>
              <a:ext uri="{FF2B5EF4-FFF2-40B4-BE49-F238E27FC236}">
                <a16:creationId xmlns:a16="http://schemas.microsoft.com/office/drawing/2014/main" id="{10659CD5-AB15-E713-916B-2C0097703817}"/>
              </a:ext>
            </a:extLst>
          </p:cNvPr>
          <p:cNvSpPr>
            <a:spLocks noGrp="1"/>
          </p:cNvSpPr>
          <p:nvPr>
            <p:ph type="sldNum" sz="quarter" idx="12"/>
          </p:nvPr>
        </p:nvSpPr>
        <p:spPr/>
        <p:txBody>
          <a:bodyPr/>
          <a:lstStyle/>
          <a:p>
            <a:r>
              <a:rPr lang="da-DK" dirty="0"/>
              <a:t>4</a:t>
            </a:r>
          </a:p>
        </p:txBody>
      </p:sp>
      <p:pic>
        <p:nvPicPr>
          <p:cNvPr id="19" name="Billede 18">
            <a:extLst>
              <a:ext uri="{FF2B5EF4-FFF2-40B4-BE49-F238E27FC236}">
                <a16:creationId xmlns:a16="http://schemas.microsoft.com/office/drawing/2014/main" id="{58785A13-0682-E87C-9325-CB5E66EFF2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43500" cy="6858000"/>
          </a:xfrm>
          <a:prstGeom prst="rect">
            <a:avLst/>
          </a:prstGeom>
        </p:spPr>
      </p:pic>
      <p:sp>
        <p:nvSpPr>
          <p:cNvPr id="3" name="Tekstfelt 2">
            <a:extLst>
              <a:ext uri="{FF2B5EF4-FFF2-40B4-BE49-F238E27FC236}">
                <a16:creationId xmlns:a16="http://schemas.microsoft.com/office/drawing/2014/main" id="{629D0FC5-5094-99FE-166E-6F0D55E1B964}"/>
              </a:ext>
            </a:extLst>
          </p:cNvPr>
          <p:cNvSpPr txBox="1"/>
          <p:nvPr/>
        </p:nvSpPr>
        <p:spPr>
          <a:xfrm>
            <a:off x="144378" y="370505"/>
            <a:ext cx="4162927" cy="276999"/>
          </a:xfrm>
          <a:prstGeom prst="rect">
            <a:avLst/>
          </a:prstGeom>
          <a:noFill/>
        </p:spPr>
        <p:txBody>
          <a:bodyPr wrap="square" rtlCol="0">
            <a:spAutoFit/>
          </a:bodyPr>
          <a:lstStyle/>
          <a:p>
            <a:r>
              <a:rPr lang="da-DK" sz="1200" dirty="0">
                <a:solidFill>
                  <a:schemeClr val="bg1"/>
                </a:solidFill>
              </a:rPr>
              <a:t>Forårshimlen over Testrup Højskole</a:t>
            </a:r>
          </a:p>
        </p:txBody>
      </p:sp>
    </p:spTree>
    <p:extLst>
      <p:ext uri="{BB962C8B-B14F-4D97-AF65-F5344CB8AC3E}">
        <p14:creationId xmlns:p14="http://schemas.microsoft.com/office/powerpoint/2010/main" val="3351153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lidenummer 2">
            <a:extLst>
              <a:ext uri="{FF2B5EF4-FFF2-40B4-BE49-F238E27FC236}">
                <a16:creationId xmlns:a16="http://schemas.microsoft.com/office/drawing/2014/main" id="{44C23182-12B9-A1B4-EDC1-5112C39A09DF}"/>
              </a:ext>
            </a:extLst>
          </p:cNvPr>
          <p:cNvSpPr>
            <a:spLocks noGrp="1"/>
          </p:cNvSpPr>
          <p:nvPr>
            <p:ph type="sldNum" sz="quarter" idx="12"/>
          </p:nvPr>
        </p:nvSpPr>
        <p:spPr/>
        <p:txBody>
          <a:bodyPr/>
          <a:lstStyle/>
          <a:p>
            <a:fld id="{EB93946D-B42F-4823-902F-AA036186979B}" type="slidenum">
              <a:rPr lang="da-DK" smtClean="0"/>
              <a:t>5</a:t>
            </a:fld>
            <a:endParaRPr lang="da-DK" dirty="0"/>
          </a:p>
        </p:txBody>
      </p:sp>
      <p:pic>
        <p:nvPicPr>
          <p:cNvPr id="5" name="Billede 4">
            <a:extLst>
              <a:ext uri="{FF2B5EF4-FFF2-40B4-BE49-F238E27FC236}">
                <a16:creationId xmlns:a16="http://schemas.microsoft.com/office/drawing/2014/main" id="{DF6DFE78-4D62-84E8-0D04-0D973B691A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1" y="0"/>
            <a:ext cx="12185057" cy="6858000"/>
          </a:xfrm>
          <a:prstGeom prst="rect">
            <a:avLst/>
          </a:prstGeom>
        </p:spPr>
      </p:pic>
    </p:spTree>
    <p:extLst>
      <p:ext uri="{BB962C8B-B14F-4D97-AF65-F5344CB8AC3E}">
        <p14:creationId xmlns:p14="http://schemas.microsoft.com/office/powerpoint/2010/main" val="2670416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7131079F-C4A9-6591-F755-3B6CB58FE6FF}"/>
              </a:ext>
            </a:extLst>
          </p:cNvPr>
          <p:cNvSpPr/>
          <p:nvPr/>
        </p:nvSpPr>
        <p:spPr>
          <a:xfrm>
            <a:off x="0" y="228236"/>
            <a:ext cx="7048499"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Sådan arbejder vi med ESG</a:t>
            </a:r>
          </a:p>
        </p:txBody>
      </p:sp>
      <p:sp>
        <p:nvSpPr>
          <p:cNvPr id="4" name="Rektangel 3">
            <a:extLst>
              <a:ext uri="{FF2B5EF4-FFF2-40B4-BE49-F238E27FC236}">
                <a16:creationId xmlns:a16="http://schemas.microsoft.com/office/drawing/2014/main" id="{B251D8C4-6EB5-BB13-56C2-A80CF8E6F203}"/>
              </a:ext>
            </a:extLst>
          </p:cNvPr>
          <p:cNvSpPr/>
          <p:nvPr/>
        </p:nvSpPr>
        <p:spPr>
          <a:xfrm>
            <a:off x="0" y="1338579"/>
            <a:ext cx="7048498"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pic>
        <p:nvPicPr>
          <p:cNvPr id="8" name="Billede 7">
            <a:extLst>
              <a:ext uri="{FF2B5EF4-FFF2-40B4-BE49-F238E27FC236}">
                <a16:creationId xmlns:a16="http://schemas.microsoft.com/office/drawing/2014/main" id="{B9CED07E-71D2-C1F1-4B0F-4BBBB4B92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499" y="0"/>
            <a:ext cx="5143500" cy="6858000"/>
          </a:xfrm>
          <a:prstGeom prst="rect">
            <a:avLst/>
          </a:prstGeom>
        </p:spPr>
      </p:pic>
      <p:sp>
        <p:nvSpPr>
          <p:cNvPr id="2" name="Rektangel 1">
            <a:extLst>
              <a:ext uri="{FF2B5EF4-FFF2-40B4-BE49-F238E27FC236}">
                <a16:creationId xmlns:a16="http://schemas.microsoft.com/office/drawing/2014/main" id="{57D8C086-16D9-111A-7F39-6B6C529F3141}"/>
              </a:ext>
            </a:extLst>
          </p:cNvPr>
          <p:cNvSpPr/>
          <p:nvPr/>
        </p:nvSpPr>
        <p:spPr>
          <a:xfrm>
            <a:off x="291402" y="1808703"/>
            <a:ext cx="6420897" cy="464233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ekstfelt 6">
            <a:extLst>
              <a:ext uri="{FF2B5EF4-FFF2-40B4-BE49-F238E27FC236}">
                <a16:creationId xmlns:a16="http://schemas.microsoft.com/office/drawing/2014/main" id="{E029E73A-1F81-E346-7FF6-7F62D431A83C}"/>
              </a:ext>
            </a:extLst>
          </p:cNvPr>
          <p:cNvSpPr txBox="1"/>
          <p:nvPr/>
        </p:nvSpPr>
        <p:spPr>
          <a:xfrm>
            <a:off x="9728616" y="89736"/>
            <a:ext cx="2617507" cy="276999"/>
          </a:xfrm>
          <a:prstGeom prst="rect">
            <a:avLst/>
          </a:prstGeom>
          <a:noFill/>
        </p:spPr>
        <p:txBody>
          <a:bodyPr wrap="square" rtlCol="0">
            <a:spAutoFit/>
          </a:bodyPr>
          <a:lstStyle/>
          <a:p>
            <a:r>
              <a:rPr lang="da-DK" sz="1200" dirty="0">
                <a:solidFill>
                  <a:schemeClr val="bg1"/>
                </a:solidFill>
              </a:rPr>
              <a:t>Renovering af </a:t>
            </a:r>
            <a:r>
              <a:rPr lang="da-DK" sz="1200" dirty="0" err="1">
                <a:solidFill>
                  <a:schemeClr val="bg1"/>
                </a:solidFill>
              </a:rPr>
              <a:t>trukkede</a:t>
            </a:r>
            <a:r>
              <a:rPr lang="da-DK" sz="1200" dirty="0">
                <a:solidFill>
                  <a:schemeClr val="bg1"/>
                </a:solidFill>
              </a:rPr>
              <a:t> glasruder</a:t>
            </a:r>
          </a:p>
        </p:txBody>
      </p:sp>
      <p:sp>
        <p:nvSpPr>
          <p:cNvPr id="5" name="Tekstfelt 4">
            <a:extLst>
              <a:ext uri="{FF2B5EF4-FFF2-40B4-BE49-F238E27FC236}">
                <a16:creationId xmlns:a16="http://schemas.microsoft.com/office/drawing/2014/main" id="{1EF93820-1680-69B1-CA93-32F466F5CB9A}"/>
              </a:ext>
            </a:extLst>
          </p:cNvPr>
          <p:cNvSpPr txBox="1"/>
          <p:nvPr/>
        </p:nvSpPr>
        <p:spPr>
          <a:xfrm>
            <a:off x="339865" y="1942088"/>
            <a:ext cx="6222776" cy="3985706"/>
          </a:xfrm>
          <a:prstGeom prst="rect">
            <a:avLst/>
          </a:prstGeom>
          <a:noFill/>
        </p:spPr>
        <p:txBody>
          <a:bodyPr wrap="square" rtlCol="0">
            <a:spAutoFit/>
          </a:bodyPr>
          <a:lstStyle/>
          <a:p>
            <a:r>
              <a:rPr lang="da-DK" sz="1100" dirty="0"/>
              <a:t>Vores arbejde med ESG tager udgangspunkt i en lavpraktisk tilgang. For os handler det ikke om at opfinde nye systemer, men om at få bedre styr på det, vi allerede gør  og gøre det mere systematisk over tid.</a:t>
            </a:r>
          </a:p>
          <a:p>
            <a:endParaRPr lang="da-DK" sz="1100" dirty="0"/>
          </a:p>
          <a:p>
            <a:r>
              <a:rPr lang="da-DK" sz="1100" dirty="0"/>
              <a:t>Vi arbejder med udgangspunkt i VSME (</a:t>
            </a:r>
            <a:r>
              <a:rPr lang="da-DK" sz="1100" dirty="0" err="1"/>
              <a:t>Voluntary</a:t>
            </a:r>
            <a:r>
              <a:rPr lang="da-DK" sz="1100" dirty="0"/>
              <a:t> </a:t>
            </a:r>
            <a:r>
              <a:rPr lang="da-DK" sz="1100" dirty="0" err="1"/>
              <a:t>Sustainability</a:t>
            </a:r>
            <a:r>
              <a:rPr lang="da-DK" sz="1100" dirty="0"/>
              <a:t> Reporting Standard for </a:t>
            </a:r>
            <a:r>
              <a:rPr lang="da-DK" sz="1100" dirty="0" err="1"/>
              <a:t>SMEs</a:t>
            </a:r>
            <a:r>
              <a:rPr lang="da-DK" sz="1100" dirty="0"/>
              <a:t>). Det giver os en ramme, der passer til vores størrelse og hverdag, og som hjælper os med at fokusere på det væsentlige uden at gøre arbejdet unødigt komplekst. Vi har valgt basisniveauet som udgangspunkt, fordi det giver en god balance mellem struktur og realisme.</a:t>
            </a:r>
          </a:p>
          <a:p>
            <a:endParaRPr lang="da-DK" sz="1100" dirty="0"/>
          </a:p>
          <a:p>
            <a:r>
              <a:rPr lang="da-DK" sz="1100" dirty="0"/>
              <a:t>I praksis betyder det, at vi arbejder med at indsamle data på de områder, hvor vi ved, vi kan gøre en forskel, og hvor vores samarbejdspartnere i stigende grad efterspørger dokumentation. Det gælder blandt andet forbrug af materialer, håndtering af affald, energiforbrug og transport. Samtidig har vi fokus på vores medarbejdere, sikkerhed og de rammer, vi driver vores virksomhed indenfor.</a:t>
            </a:r>
          </a:p>
          <a:p>
            <a:r>
              <a:rPr lang="da-DK" sz="1100" dirty="0"/>
              <a:t>Vi har en klar ambition om at levere kvalificerede og brugbare data. Det kræver, at vi bygger vores arbejde op trin for trin og sikrer, at de tal, vi rapporterer, også hænger sammen i praksis. Derfor prioriterer vi struktur og kontinuitet frem for hurtige løsninger.</a:t>
            </a:r>
          </a:p>
          <a:p>
            <a:endParaRPr lang="da-DK" sz="1100" dirty="0"/>
          </a:p>
          <a:p>
            <a:r>
              <a:rPr lang="da-DK" sz="1100" dirty="0"/>
              <a:t>Som mellemstor virksomhed er vi afhængige af et tæt samarbejde med kunder, leverandører og øvrige partnere. Vi oplever i stigende grad, at der bliver stillet krav til dokumentation og transparens, og her ser vi vores ESG-arbejde som et vigtigt fundament. Vores mål er at kunne bidrage med data, der er relevante, troværdige og anvendelige i værdikæden.</a:t>
            </a:r>
          </a:p>
          <a:p>
            <a:endParaRPr lang="da-DK" sz="1100" dirty="0"/>
          </a:p>
          <a:p>
            <a:endParaRPr lang="da-DK" sz="1100" dirty="0"/>
          </a:p>
        </p:txBody>
      </p:sp>
      <p:sp>
        <p:nvSpPr>
          <p:cNvPr id="6" name="Pladsholder til slidenummer 5">
            <a:extLst>
              <a:ext uri="{FF2B5EF4-FFF2-40B4-BE49-F238E27FC236}">
                <a16:creationId xmlns:a16="http://schemas.microsoft.com/office/drawing/2014/main" id="{AEE20864-48BE-B0B9-B955-CF286EA0F72D}"/>
              </a:ext>
            </a:extLst>
          </p:cNvPr>
          <p:cNvSpPr>
            <a:spLocks noGrp="1"/>
          </p:cNvSpPr>
          <p:nvPr>
            <p:ph type="sldNum" sz="quarter" idx="12"/>
          </p:nvPr>
        </p:nvSpPr>
        <p:spPr/>
        <p:txBody>
          <a:bodyPr/>
          <a:lstStyle/>
          <a:p>
            <a:fld id="{EB93946D-B42F-4823-902F-AA036186979B}" type="slidenum">
              <a:rPr lang="da-DK" smtClean="0"/>
              <a:t>6</a:t>
            </a:fld>
            <a:endParaRPr lang="da-DK" dirty="0"/>
          </a:p>
        </p:txBody>
      </p:sp>
    </p:spTree>
    <p:extLst>
      <p:ext uri="{BB962C8B-B14F-4D97-AF65-F5344CB8AC3E}">
        <p14:creationId xmlns:p14="http://schemas.microsoft.com/office/powerpoint/2010/main" val="348997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 5">
            <a:extLst>
              <a:ext uri="{FF2B5EF4-FFF2-40B4-BE49-F238E27FC236}">
                <a16:creationId xmlns:a16="http://schemas.microsoft.com/office/drawing/2014/main" id="{23E63520-354A-8781-63CF-70AD62E6BFF6}"/>
              </a:ext>
            </a:extLst>
          </p:cNvPr>
          <p:cNvGraphicFramePr>
            <a:graphicFrameLocks noGrp="1"/>
          </p:cNvGraphicFramePr>
          <p:nvPr>
            <p:extLst>
              <p:ext uri="{D42A27DB-BD31-4B8C-83A1-F6EECF244321}">
                <p14:modId xmlns:p14="http://schemas.microsoft.com/office/powerpoint/2010/main" val="2055755399"/>
              </p:ext>
            </p:extLst>
          </p:nvPr>
        </p:nvGraphicFramePr>
        <p:xfrm>
          <a:off x="543910" y="4651952"/>
          <a:ext cx="10618076" cy="1926882"/>
        </p:xfrm>
        <a:graphic>
          <a:graphicData uri="http://schemas.openxmlformats.org/drawingml/2006/table">
            <a:tbl>
              <a:tblPr firstRow="1" bandRow="1">
                <a:tableStyleId>{5C22544A-7EE6-4342-B048-85BDC9FD1C3A}</a:tableStyleId>
              </a:tblPr>
              <a:tblGrid>
                <a:gridCol w="7685081">
                  <a:extLst>
                    <a:ext uri="{9D8B030D-6E8A-4147-A177-3AD203B41FA5}">
                      <a16:colId xmlns:a16="http://schemas.microsoft.com/office/drawing/2014/main" val="3440690133"/>
                    </a:ext>
                  </a:extLst>
                </a:gridCol>
                <a:gridCol w="2932995">
                  <a:extLst>
                    <a:ext uri="{9D8B030D-6E8A-4147-A177-3AD203B41FA5}">
                      <a16:colId xmlns:a16="http://schemas.microsoft.com/office/drawing/2014/main" val="631763866"/>
                    </a:ext>
                  </a:extLst>
                </a:gridCol>
              </a:tblGrid>
              <a:tr h="172372">
                <a:tc>
                  <a:txBody>
                    <a:bodyPr/>
                    <a:lstStyle/>
                    <a:p>
                      <a:r>
                        <a:rPr lang="da-DK" sz="1400" b="1" dirty="0">
                          <a:solidFill>
                            <a:schemeClr val="tx1"/>
                          </a:solidFill>
                          <a:latin typeface="Calibri" panose="020F0502020204030204" pitchFamily="34" charset="0"/>
                          <a:ea typeface="Calibri" panose="020F0502020204030204" pitchFamily="34" charset="0"/>
                          <a:cs typeface="Calibri" panose="020F0502020204030204" pitchFamily="34" charset="0"/>
                        </a:rPr>
                        <a:t>Virksomhed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Aktieselskab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883568181"/>
                  </a:ext>
                </a:extLst>
              </a:tr>
              <a:tr h="372402">
                <a:tc>
                  <a:txBody>
                    <a:bodyPr/>
                    <a:lstStyle/>
                    <a:p>
                      <a:r>
                        <a:rPr lang="da-DK" sz="1400" b="1" dirty="0">
                          <a:latin typeface="Calibri" panose="020F0502020204030204" pitchFamily="34" charset="0"/>
                          <a:ea typeface="Calibri" panose="020F0502020204030204" pitchFamily="34" charset="0"/>
                          <a:cs typeface="Calibri" panose="020F0502020204030204" pitchFamily="34" charset="0"/>
                        </a:rPr>
                        <a:t>NACE sektor koder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noProof="0" dirty="0">
                          <a:solidFill>
                            <a:schemeClr val="tx1"/>
                          </a:solidFill>
                          <a:latin typeface="+mn-lt"/>
                          <a:cs typeface="Calibri" panose="020F0502020204030204" pitchFamily="34" charset="0"/>
                        </a:rPr>
                        <a:t>433200</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400" noProof="0" dirty="0">
                          <a:solidFill>
                            <a:schemeClr val="tx1"/>
                          </a:solidFill>
                          <a:latin typeface="+mn-lt"/>
                          <a:cs typeface="Calibri" panose="020F0502020204030204" pitchFamily="34" charset="0"/>
                        </a:rPr>
                        <a:t>439100</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400" noProof="0" dirty="0">
                          <a:solidFill>
                            <a:schemeClr val="tx1"/>
                          </a:solidFill>
                          <a:latin typeface="+mn-lt"/>
                          <a:cs typeface="Calibri" panose="020F0502020204030204" pitchFamily="34" charset="0"/>
                        </a:rPr>
                        <a:t>433410</a:t>
                      </a:r>
                      <a:endParaRPr lang="da-DK" sz="1400" noProof="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973990852"/>
                  </a:ext>
                </a:extLst>
              </a:tr>
              <a:tr h="372402">
                <a:tc>
                  <a:txBody>
                    <a:bodyPr/>
                    <a:lstStyle/>
                    <a:p>
                      <a:r>
                        <a:rPr lang="da-DK" sz="1400" b="1" dirty="0">
                          <a:latin typeface="Calibri" panose="020F0502020204030204" pitchFamily="34" charset="0"/>
                          <a:ea typeface="Calibri" panose="020F0502020204030204" pitchFamily="34" charset="0"/>
                          <a:cs typeface="Calibri" panose="020F0502020204030204" pitchFamily="34" charset="0"/>
                        </a:rPr>
                        <a:t>Antal ansatte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dirty="0">
                          <a:latin typeface="Calibri" panose="020F0502020204030204" pitchFamily="34" charset="0"/>
                          <a:ea typeface="Calibri" panose="020F0502020204030204" pitchFamily="34" charset="0"/>
                          <a:cs typeface="Calibri" panose="020F0502020204030204" pitchFamily="34" charset="0"/>
                        </a:rPr>
                        <a:t>57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971894603"/>
                  </a:ext>
                </a:extLst>
              </a:tr>
              <a:tr h="372402">
                <a:tc>
                  <a:txBody>
                    <a:bodyPr/>
                    <a:lstStyle/>
                    <a:p>
                      <a:r>
                        <a:rPr lang="da-DK" sz="1400" b="1" dirty="0">
                          <a:latin typeface="Calibri" panose="020F0502020204030204" pitchFamily="34" charset="0"/>
                          <a:ea typeface="Calibri" panose="020F0502020204030204" pitchFamily="34" charset="0"/>
                          <a:cs typeface="Calibri" panose="020F0502020204030204" pitchFamily="34" charset="0"/>
                        </a:rPr>
                        <a:t>Adresse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dirty="0" err="1">
                          <a:latin typeface="Calibri" panose="020F0502020204030204" pitchFamily="34" charset="0"/>
                          <a:ea typeface="Calibri" panose="020F0502020204030204" pitchFamily="34" charset="0"/>
                          <a:cs typeface="Calibri" panose="020F0502020204030204" pitchFamily="34" charset="0"/>
                        </a:rPr>
                        <a:t>Sintrupvej</a:t>
                      </a:r>
                      <a:r>
                        <a:rPr lang="da-DK" sz="1400" dirty="0">
                          <a:latin typeface="Calibri" panose="020F0502020204030204" pitchFamily="34" charset="0"/>
                          <a:ea typeface="Calibri" panose="020F0502020204030204" pitchFamily="34" charset="0"/>
                          <a:cs typeface="Calibri" panose="020F0502020204030204" pitchFamily="34" charset="0"/>
                        </a:rPr>
                        <a:t> 61</a:t>
                      </a:r>
                    </a:p>
                    <a:p>
                      <a:r>
                        <a:rPr lang="da-DK" sz="1400" dirty="0">
                          <a:latin typeface="Calibri" panose="020F0502020204030204" pitchFamily="34" charset="0"/>
                          <a:ea typeface="Calibri" panose="020F0502020204030204" pitchFamily="34" charset="0"/>
                          <a:cs typeface="Calibri" panose="020F0502020204030204" pitchFamily="34" charset="0"/>
                        </a:rPr>
                        <a:t>8220 Brabrand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544800806"/>
                  </a:ext>
                </a:extLst>
              </a:tr>
            </a:tbl>
          </a:graphicData>
        </a:graphic>
      </p:graphicFrame>
      <p:graphicFrame>
        <p:nvGraphicFramePr>
          <p:cNvPr id="12" name="Tabel 11">
            <a:extLst>
              <a:ext uri="{FF2B5EF4-FFF2-40B4-BE49-F238E27FC236}">
                <a16:creationId xmlns:a16="http://schemas.microsoft.com/office/drawing/2014/main" id="{CBFC24BB-A873-9A36-5181-2059CE5EFE45}"/>
              </a:ext>
            </a:extLst>
          </p:cNvPr>
          <p:cNvGraphicFramePr>
            <a:graphicFrameLocks noGrp="1"/>
          </p:cNvGraphicFramePr>
          <p:nvPr>
            <p:extLst>
              <p:ext uri="{D42A27DB-BD31-4B8C-83A1-F6EECF244321}">
                <p14:modId xmlns:p14="http://schemas.microsoft.com/office/powerpoint/2010/main" val="45956056"/>
              </p:ext>
            </p:extLst>
          </p:nvPr>
        </p:nvGraphicFramePr>
        <p:xfrm>
          <a:off x="543910" y="1747088"/>
          <a:ext cx="10618076" cy="792556"/>
        </p:xfrm>
        <a:graphic>
          <a:graphicData uri="http://schemas.openxmlformats.org/drawingml/2006/table">
            <a:tbl>
              <a:tblPr firstRow="1" bandRow="1">
                <a:tableStyleId>{5C22544A-7EE6-4342-B048-85BDC9FD1C3A}</a:tableStyleId>
              </a:tblPr>
              <a:tblGrid>
                <a:gridCol w="7685081">
                  <a:extLst>
                    <a:ext uri="{9D8B030D-6E8A-4147-A177-3AD203B41FA5}">
                      <a16:colId xmlns:a16="http://schemas.microsoft.com/office/drawing/2014/main" val="866734173"/>
                    </a:ext>
                  </a:extLst>
                </a:gridCol>
                <a:gridCol w="2932995">
                  <a:extLst>
                    <a:ext uri="{9D8B030D-6E8A-4147-A177-3AD203B41FA5}">
                      <a16:colId xmlns:a16="http://schemas.microsoft.com/office/drawing/2014/main" val="1884060394"/>
                    </a:ext>
                  </a:extLst>
                </a:gridCol>
              </a:tblGrid>
              <a:tr h="2116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Opgørelsen er baseret på </a:t>
                      </a:r>
                      <a:r>
                        <a:rPr lang="da-DK" sz="1400" b="1"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Basismodulet</a:t>
                      </a: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 i den frivillige SMV-standard </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76933141"/>
                  </a:ext>
                </a:extLst>
              </a:tr>
              <a:tr h="487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Opgørelsen er baseret på </a:t>
                      </a:r>
                      <a:r>
                        <a:rPr lang="da-DK" sz="1400" b="1"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Basismodulet</a:t>
                      </a: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 og </a:t>
                      </a:r>
                      <a:r>
                        <a:rPr lang="da-DK" sz="1400" b="1"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Udvidet Modul </a:t>
                      </a: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i den frivillige SMV-standard</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NEJ</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27698256"/>
                  </a:ext>
                </a:extLst>
              </a:tr>
            </a:tbl>
          </a:graphicData>
        </a:graphic>
      </p:graphicFrame>
      <p:graphicFrame>
        <p:nvGraphicFramePr>
          <p:cNvPr id="14" name="Tabel 13">
            <a:extLst>
              <a:ext uri="{FF2B5EF4-FFF2-40B4-BE49-F238E27FC236}">
                <a16:creationId xmlns:a16="http://schemas.microsoft.com/office/drawing/2014/main" id="{E776B1DC-7807-1283-8F68-F00C68625EFF}"/>
              </a:ext>
            </a:extLst>
          </p:cNvPr>
          <p:cNvGraphicFramePr>
            <a:graphicFrameLocks noGrp="1"/>
          </p:cNvGraphicFramePr>
          <p:nvPr>
            <p:extLst>
              <p:ext uri="{D42A27DB-BD31-4B8C-83A1-F6EECF244321}">
                <p14:modId xmlns:p14="http://schemas.microsoft.com/office/powerpoint/2010/main" val="2499096805"/>
              </p:ext>
            </p:extLst>
          </p:nvPr>
        </p:nvGraphicFramePr>
        <p:xfrm>
          <a:off x="543910" y="3213286"/>
          <a:ext cx="10618076" cy="902145"/>
        </p:xfrm>
        <a:graphic>
          <a:graphicData uri="http://schemas.openxmlformats.org/drawingml/2006/table">
            <a:tbl>
              <a:tblPr firstRow="1" bandRow="1">
                <a:tableStyleId>{5C22544A-7EE6-4342-B048-85BDC9FD1C3A}</a:tableStyleId>
              </a:tblPr>
              <a:tblGrid>
                <a:gridCol w="7685081">
                  <a:extLst>
                    <a:ext uri="{9D8B030D-6E8A-4147-A177-3AD203B41FA5}">
                      <a16:colId xmlns:a16="http://schemas.microsoft.com/office/drawing/2014/main" val="866734173"/>
                    </a:ext>
                  </a:extLst>
                </a:gridCol>
                <a:gridCol w="2932995">
                  <a:extLst>
                    <a:ext uri="{9D8B030D-6E8A-4147-A177-3AD203B41FA5}">
                      <a16:colId xmlns:a16="http://schemas.microsoft.com/office/drawing/2014/main" val="1884060394"/>
                    </a:ext>
                  </a:extLst>
                </a:gridCol>
              </a:tblGrid>
              <a:tr h="2592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Opgørelsen er udarbejdet på </a:t>
                      </a:r>
                      <a:r>
                        <a:rPr lang="da-DK" sz="1400" b="1"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individuel basis </a:t>
                      </a: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(dvs. opgørelsen dækker ikke eventuelle datterselskaber)</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76933141"/>
                  </a:ext>
                </a:extLst>
              </a:tr>
              <a:tr h="5973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Opgørelsen er udarbejdet på et </a:t>
                      </a:r>
                      <a:r>
                        <a:rPr lang="da-DK" sz="1400" b="1"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konsolideret grundlag </a:t>
                      </a:r>
                      <a:r>
                        <a:rPr lang="da-DK" sz="1400" b="0" kern="1200" spc="-10" dirty="0">
                          <a:solidFill>
                            <a:schemeClr val="tx2"/>
                          </a:solidFill>
                          <a:latin typeface="Calibri" panose="020F0502020204030204" pitchFamily="34" charset="0"/>
                          <a:ea typeface="Calibri" panose="020F0502020204030204" pitchFamily="34" charset="0"/>
                          <a:cs typeface="Calibri" panose="020F0502020204030204" pitchFamily="34" charset="0"/>
                        </a:rPr>
                        <a:t>(dvs. opgørelsen omfatter virksomhedens datterselskaber) </a:t>
                      </a:r>
                      <a:endParaRPr lang="en-GB" sz="1400" b="0" dirty="0">
                        <a:solidFill>
                          <a:schemeClr val="tx2"/>
                        </a:solidFill>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da-DK" sz="1400" b="0" dirty="0">
                          <a:solidFill>
                            <a:schemeClr val="tx1"/>
                          </a:solidFill>
                          <a:latin typeface="Calibri" panose="020F0502020204030204" pitchFamily="34" charset="0"/>
                          <a:ea typeface="Calibri" panose="020F0502020204030204" pitchFamily="34" charset="0"/>
                          <a:cs typeface="Calibri" panose="020F0502020204030204" pitchFamily="34" charset="0"/>
                        </a:rPr>
                        <a:t>NEJ</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27698256"/>
                  </a:ext>
                </a:extLst>
              </a:tr>
            </a:tbl>
          </a:graphicData>
        </a:graphic>
      </p:graphicFrame>
      <p:sp>
        <p:nvSpPr>
          <p:cNvPr id="15" name="Rektangel 14">
            <a:extLst>
              <a:ext uri="{FF2B5EF4-FFF2-40B4-BE49-F238E27FC236}">
                <a16:creationId xmlns:a16="http://schemas.microsoft.com/office/drawing/2014/main" id="{2EF169B0-9F1F-B097-14CC-A432944E9D04}"/>
              </a:ext>
            </a:extLst>
          </p:cNvPr>
          <p:cNvSpPr/>
          <p:nvPr/>
        </p:nvSpPr>
        <p:spPr>
          <a:xfrm>
            <a:off x="399392" y="298289"/>
            <a:ext cx="10972799" cy="773765"/>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noProof="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Grundlag for udarbejdelse – B1</a:t>
            </a:r>
          </a:p>
        </p:txBody>
      </p:sp>
      <p:sp>
        <p:nvSpPr>
          <p:cNvPr id="16" name="Rektangel 15">
            <a:extLst>
              <a:ext uri="{FF2B5EF4-FFF2-40B4-BE49-F238E27FC236}">
                <a16:creationId xmlns:a16="http://schemas.microsoft.com/office/drawing/2014/main" id="{B20CC3AE-2C67-1755-D270-F0E919F11A91}"/>
              </a:ext>
            </a:extLst>
          </p:cNvPr>
          <p:cNvSpPr/>
          <p:nvPr/>
        </p:nvSpPr>
        <p:spPr>
          <a:xfrm>
            <a:off x="399393" y="1059131"/>
            <a:ext cx="10972798" cy="108312"/>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noProof="0" dirty="0"/>
          </a:p>
        </p:txBody>
      </p:sp>
      <p:sp>
        <p:nvSpPr>
          <p:cNvPr id="2" name="Pladsholder til slidenummer 1">
            <a:extLst>
              <a:ext uri="{FF2B5EF4-FFF2-40B4-BE49-F238E27FC236}">
                <a16:creationId xmlns:a16="http://schemas.microsoft.com/office/drawing/2014/main" id="{5D056ABB-1A9B-0AFC-E152-CE3624869660}"/>
              </a:ext>
            </a:extLst>
          </p:cNvPr>
          <p:cNvSpPr>
            <a:spLocks noGrp="1"/>
          </p:cNvSpPr>
          <p:nvPr>
            <p:ph type="sldNum" sz="quarter" idx="12"/>
          </p:nvPr>
        </p:nvSpPr>
        <p:spPr/>
        <p:txBody>
          <a:bodyPr/>
          <a:lstStyle/>
          <a:p>
            <a:fld id="{EB93946D-B42F-4823-902F-AA036186979B}" type="slidenum">
              <a:rPr lang="da-DK" smtClean="0"/>
              <a:t>7</a:t>
            </a:fld>
            <a:endParaRPr lang="da-DK" dirty="0"/>
          </a:p>
        </p:txBody>
      </p:sp>
    </p:spTree>
    <p:extLst>
      <p:ext uri="{BB962C8B-B14F-4D97-AF65-F5344CB8AC3E}">
        <p14:creationId xmlns:p14="http://schemas.microsoft.com/office/powerpoint/2010/main" val="1748971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D4288-777C-F208-12B5-297B2DC6F712}"/>
            </a:ext>
          </a:extLst>
        </p:cNvPr>
        <p:cNvGrpSpPr/>
        <p:nvPr/>
      </p:nvGrpSpPr>
      <p:grpSpPr>
        <a:xfrm>
          <a:off x="0" y="0"/>
          <a:ext cx="0" cy="0"/>
          <a:chOff x="0" y="0"/>
          <a:chExt cx="0" cy="0"/>
        </a:xfrm>
      </p:grpSpPr>
      <p:pic>
        <p:nvPicPr>
          <p:cNvPr id="7" name="Billede 6" descr="Et billede, der indeholder grå, sort-hvid, mønster, kunst">
            <a:extLst>
              <a:ext uri="{FF2B5EF4-FFF2-40B4-BE49-F238E27FC236}">
                <a16:creationId xmlns:a16="http://schemas.microsoft.com/office/drawing/2014/main" id="{100E1803-54A8-739C-350B-F94D8F6864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1" y="0"/>
            <a:ext cx="12188259" cy="6858000"/>
          </a:xfrm>
          <a:prstGeom prst="rect">
            <a:avLst/>
          </a:prstGeom>
        </p:spPr>
      </p:pic>
      <p:sp>
        <p:nvSpPr>
          <p:cNvPr id="5" name="Rektangel 4">
            <a:extLst>
              <a:ext uri="{FF2B5EF4-FFF2-40B4-BE49-F238E27FC236}">
                <a16:creationId xmlns:a16="http://schemas.microsoft.com/office/drawing/2014/main" id="{7578D665-0E47-13F9-ED00-C1402B607042}"/>
              </a:ext>
            </a:extLst>
          </p:cNvPr>
          <p:cNvSpPr/>
          <p:nvPr/>
        </p:nvSpPr>
        <p:spPr>
          <a:xfrm>
            <a:off x="0" y="771256"/>
            <a:ext cx="7477195" cy="1110343"/>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32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ESG-hovedresultater</a:t>
            </a:r>
          </a:p>
        </p:txBody>
      </p:sp>
      <p:sp>
        <p:nvSpPr>
          <p:cNvPr id="6" name="Rektangel 5">
            <a:extLst>
              <a:ext uri="{FF2B5EF4-FFF2-40B4-BE49-F238E27FC236}">
                <a16:creationId xmlns:a16="http://schemas.microsoft.com/office/drawing/2014/main" id="{EE3398CE-0287-E51A-3E3D-EDCD5B29B7F5}"/>
              </a:ext>
            </a:extLst>
          </p:cNvPr>
          <p:cNvSpPr/>
          <p:nvPr/>
        </p:nvSpPr>
        <p:spPr>
          <a:xfrm>
            <a:off x="1" y="1896244"/>
            <a:ext cx="7477194" cy="111968"/>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8" name="Rektangel 57">
            <a:extLst>
              <a:ext uri="{FF2B5EF4-FFF2-40B4-BE49-F238E27FC236}">
                <a16:creationId xmlns:a16="http://schemas.microsoft.com/office/drawing/2014/main" id="{72596B0C-0153-3F01-4B88-AE3AA5C4746B}"/>
              </a:ext>
            </a:extLst>
          </p:cNvPr>
          <p:cNvSpPr/>
          <p:nvPr/>
        </p:nvSpPr>
        <p:spPr>
          <a:xfrm>
            <a:off x="2294348" y="3606800"/>
            <a:ext cx="1852868" cy="2832100"/>
          </a:xfrm>
          <a:prstGeom prst="rect">
            <a:avLst/>
          </a:prstGeom>
          <a:solidFill>
            <a:schemeClr val="bg2"/>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51" name="Rektangel 2050">
            <a:extLst>
              <a:ext uri="{FF2B5EF4-FFF2-40B4-BE49-F238E27FC236}">
                <a16:creationId xmlns:a16="http://schemas.microsoft.com/office/drawing/2014/main" id="{5E5BF757-19EF-1FD8-C5F5-6647EA8A9AE8}"/>
              </a:ext>
            </a:extLst>
          </p:cNvPr>
          <p:cNvSpPr/>
          <p:nvPr/>
        </p:nvSpPr>
        <p:spPr>
          <a:xfrm>
            <a:off x="4243132" y="3606800"/>
            <a:ext cx="1852868" cy="2832100"/>
          </a:xfrm>
          <a:prstGeom prst="rect">
            <a:avLst/>
          </a:prstGeom>
          <a:solidFill>
            <a:schemeClr val="bg2"/>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53" name="Rektangel 2052">
            <a:extLst>
              <a:ext uri="{FF2B5EF4-FFF2-40B4-BE49-F238E27FC236}">
                <a16:creationId xmlns:a16="http://schemas.microsoft.com/office/drawing/2014/main" id="{6FF89AE5-3A11-1292-8989-A8C6B7C63E61}"/>
              </a:ext>
            </a:extLst>
          </p:cNvPr>
          <p:cNvSpPr/>
          <p:nvPr/>
        </p:nvSpPr>
        <p:spPr>
          <a:xfrm>
            <a:off x="6191916" y="3606800"/>
            <a:ext cx="1852868" cy="2832100"/>
          </a:xfrm>
          <a:prstGeom prst="rect">
            <a:avLst/>
          </a:prstGeom>
          <a:solidFill>
            <a:schemeClr val="bg2"/>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55" name="Rektangel 2054">
            <a:extLst>
              <a:ext uri="{FF2B5EF4-FFF2-40B4-BE49-F238E27FC236}">
                <a16:creationId xmlns:a16="http://schemas.microsoft.com/office/drawing/2014/main" id="{3CC99849-1E65-1796-CCF5-6257A4F1A541}"/>
              </a:ext>
            </a:extLst>
          </p:cNvPr>
          <p:cNvSpPr/>
          <p:nvPr/>
        </p:nvSpPr>
        <p:spPr>
          <a:xfrm>
            <a:off x="8123306" y="3606800"/>
            <a:ext cx="1852868" cy="2832100"/>
          </a:xfrm>
          <a:prstGeom prst="rect">
            <a:avLst/>
          </a:prstGeom>
          <a:solidFill>
            <a:schemeClr val="bg2"/>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56" name="Rektangel 2055">
            <a:extLst>
              <a:ext uri="{FF2B5EF4-FFF2-40B4-BE49-F238E27FC236}">
                <a16:creationId xmlns:a16="http://schemas.microsoft.com/office/drawing/2014/main" id="{A9BD2E14-436A-7DF5-6F84-0E5258DF76B3}"/>
              </a:ext>
            </a:extLst>
          </p:cNvPr>
          <p:cNvSpPr/>
          <p:nvPr/>
        </p:nvSpPr>
        <p:spPr>
          <a:xfrm>
            <a:off x="10054696" y="3606800"/>
            <a:ext cx="1852868" cy="28321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59" name="Tekstfelt 2058">
            <a:extLst>
              <a:ext uri="{FF2B5EF4-FFF2-40B4-BE49-F238E27FC236}">
                <a16:creationId xmlns:a16="http://schemas.microsoft.com/office/drawing/2014/main" id="{F703882F-159F-E641-923C-478D2BD36509}"/>
              </a:ext>
            </a:extLst>
          </p:cNvPr>
          <p:cNvSpPr txBox="1"/>
          <p:nvPr/>
        </p:nvSpPr>
        <p:spPr>
          <a:xfrm>
            <a:off x="2484402" y="3777690"/>
            <a:ext cx="1474294" cy="369332"/>
          </a:xfrm>
          <a:prstGeom prst="rect">
            <a:avLst/>
          </a:prstGeom>
          <a:noFill/>
        </p:spPr>
        <p:txBody>
          <a:bodyPr wrap="square" rtlCol="0">
            <a:spAutoFit/>
          </a:bodyPr>
          <a:lstStyle/>
          <a:p>
            <a:pPr algn="ctr"/>
            <a:r>
              <a:rPr lang="da-DK" dirty="0"/>
              <a:t>Ansatte</a:t>
            </a:r>
          </a:p>
        </p:txBody>
      </p:sp>
      <p:sp>
        <p:nvSpPr>
          <p:cNvPr id="2061" name="Tekstfelt 2060">
            <a:extLst>
              <a:ext uri="{FF2B5EF4-FFF2-40B4-BE49-F238E27FC236}">
                <a16:creationId xmlns:a16="http://schemas.microsoft.com/office/drawing/2014/main" id="{5B059C5E-4F2A-BA0A-568F-A203BAD8EA33}"/>
              </a:ext>
            </a:extLst>
          </p:cNvPr>
          <p:cNvSpPr txBox="1"/>
          <p:nvPr/>
        </p:nvSpPr>
        <p:spPr>
          <a:xfrm>
            <a:off x="4467688" y="3780317"/>
            <a:ext cx="1474294" cy="369332"/>
          </a:xfrm>
          <a:prstGeom prst="rect">
            <a:avLst/>
          </a:prstGeom>
          <a:noFill/>
        </p:spPr>
        <p:txBody>
          <a:bodyPr wrap="square" rtlCol="0">
            <a:spAutoFit/>
          </a:bodyPr>
          <a:lstStyle/>
          <a:p>
            <a:pPr algn="ctr"/>
            <a:r>
              <a:rPr lang="da-DK" dirty="0"/>
              <a:t>Forretning</a:t>
            </a:r>
          </a:p>
        </p:txBody>
      </p:sp>
      <p:sp>
        <p:nvSpPr>
          <p:cNvPr id="2062" name="Tekstfelt 2061">
            <a:extLst>
              <a:ext uri="{FF2B5EF4-FFF2-40B4-BE49-F238E27FC236}">
                <a16:creationId xmlns:a16="http://schemas.microsoft.com/office/drawing/2014/main" id="{E0C57126-92D3-648D-CDAB-605380859E55}"/>
              </a:ext>
            </a:extLst>
          </p:cNvPr>
          <p:cNvSpPr txBox="1"/>
          <p:nvPr/>
        </p:nvSpPr>
        <p:spPr>
          <a:xfrm>
            <a:off x="6381203" y="3780317"/>
            <a:ext cx="1474294" cy="369332"/>
          </a:xfrm>
          <a:prstGeom prst="rect">
            <a:avLst/>
          </a:prstGeom>
          <a:noFill/>
        </p:spPr>
        <p:txBody>
          <a:bodyPr wrap="square" rtlCol="0">
            <a:spAutoFit/>
          </a:bodyPr>
          <a:lstStyle/>
          <a:p>
            <a:pPr algn="ctr"/>
            <a:r>
              <a:rPr lang="da-DK" dirty="0"/>
              <a:t>Sygefravær</a:t>
            </a:r>
          </a:p>
        </p:txBody>
      </p:sp>
      <p:sp>
        <p:nvSpPr>
          <p:cNvPr id="2063" name="Tekstfelt 2062">
            <a:extLst>
              <a:ext uri="{FF2B5EF4-FFF2-40B4-BE49-F238E27FC236}">
                <a16:creationId xmlns:a16="http://schemas.microsoft.com/office/drawing/2014/main" id="{B69AD32D-0EF8-1788-1A30-0FE1F4215FE5}"/>
              </a:ext>
            </a:extLst>
          </p:cNvPr>
          <p:cNvSpPr txBox="1"/>
          <p:nvPr/>
        </p:nvSpPr>
        <p:spPr>
          <a:xfrm>
            <a:off x="8234071" y="3780317"/>
            <a:ext cx="1640627" cy="369332"/>
          </a:xfrm>
          <a:prstGeom prst="rect">
            <a:avLst/>
          </a:prstGeom>
          <a:noFill/>
        </p:spPr>
        <p:txBody>
          <a:bodyPr wrap="square" rtlCol="0">
            <a:spAutoFit/>
          </a:bodyPr>
          <a:lstStyle/>
          <a:p>
            <a:pPr algn="ctr"/>
            <a:r>
              <a:rPr lang="da-DK" dirty="0"/>
              <a:t>Kønsfordeling</a:t>
            </a:r>
          </a:p>
        </p:txBody>
      </p:sp>
      <p:sp>
        <p:nvSpPr>
          <p:cNvPr id="2064" name="Tekstfelt 2063">
            <a:extLst>
              <a:ext uri="{FF2B5EF4-FFF2-40B4-BE49-F238E27FC236}">
                <a16:creationId xmlns:a16="http://schemas.microsoft.com/office/drawing/2014/main" id="{F5FE73D5-6162-492A-96CB-9A56E522A7E7}"/>
              </a:ext>
            </a:extLst>
          </p:cNvPr>
          <p:cNvSpPr txBox="1"/>
          <p:nvPr/>
        </p:nvSpPr>
        <p:spPr>
          <a:xfrm>
            <a:off x="10086939" y="3777690"/>
            <a:ext cx="1765057" cy="369332"/>
          </a:xfrm>
          <a:prstGeom prst="rect">
            <a:avLst/>
          </a:prstGeom>
          <a:noFill/>
        </p:spPr>
        <p:txBody>
          <a:bodyPr wrap="square" rtlCol="0">
            <a:spAutoFit/>
          </a:bodyPr>
          <a:lstStyle/>
          <a:p>
            <a:pPr algn="ctr"/>
            <a:r>
              <a:rPr lang="da-DK" dirty="0"/>
              <a:t>Arbejdsulykker</a:t>
            </a:r>
          </a:p>
        </p:txBody>
      </p:sp>
      <p:pic>
        <p:nvPicPr>
          <p:cNvPr id="2066" name="Grafik 2065" descr="Forbindelser med massiv udfyldning">
            <a:extLst>
              <a:ext uri="{FF2B5EF4-FFF2-40B4-BE49-F238E27FC236}">
                <a16:creationId xmlns:a16="http://schemas.microsoft.com/office/drawing/2014/main" id="{AB5363FF-77EE-35E0-BC48-51B84047FB9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76889" y="4147022"/>
            <a:ext cx="914400" cy="914400"/>
          </a:xfrm>
          <a:prstGeom prst="rect">
            <a:avLst/>
          </a:prstGeom>
        </p:spPr>
      </p:pic>
      <p:pic>
        <p:nvPicPr>
          <p:cNvPr id="2070" name="Grafik 2069" descr="Fabrik kontur">
            <a:extLst>
              <a:ext uri="{FF2B5EF4-FFF2-40B4-BE49-F238E27FC236}">
                <a16:creationId xmlns:a16="http://schemas.microsoft.com/office/drawing/2014/main" id="{DAF797B6-B001-FDFF-1746-26FE69243CF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47635" y="4181915"/>
            <a:ext cx="914400" cy="914400"/>
          </a:xfrm>
          <a:prstGeom prst="rect">
            <a:avLst/>
          </a:prstGeom>
        </p:spPr>
      </p:pic>
      <p:pic>
        <p:nvPicPr>
          <p:cNvPr id="2072" name="Grafik 2071" descr="feber kontur">
            <a:extLst>
              <a:ext uri="{FF2B5EF4-FFF2-40B4-BE49-F238E27FC236}">
                <a16:creationId xmlns:a16="http://schemas.microsoft.com/office/drawing/2014/main" id="{D8E9852E-9F3B-2A56-8444-0C82C5BEB2A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49836" y="4223200"/>
            <a:ext cx="914400" cy="914400"/>
          </a:xfrm>
          <a:prstGeom prst="rect">
            <a:avLst/>
          </a:prstGeom>
        </p:spPr>
      </p:pic>
      <p:pic>
        <p:nvPicPr>
          <p:cNvPr id="2074" name="Grafik 2073" descr="Køn kontur">
            <a:extLst>
              <a:ext uri="{FF2B5EF4-FFF2-40B4-BE49-F238E27FC236}">
                <a16:creationId xmlns:a16="http://schemas.microsoft.com/office/drawing/2014/main" id="{BFD88543-BEFF-FB3C-F5F5-D747B147D8E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592540" y="4223200"/>
            <a:ext cx="914400" cy="914400"/>
          </a:xfrm>
          <a:prstGeom prst="rect">
            <a:avLst/>
          </a:prstGeom>
        </p:spPr>
      </p:pic>
      <p:pic>
        <p:nvPicPr>
          <p:cNvPr id="2076" name="Grafik 2075" descr="Klæbende bandage kontur">
            <a:extLst>
              <a:ext uri="{FF2B5EF4-FFF2-40B4-BE49-F238E27FC236}">
                <a16:creationId xmlns:a16="http://schemas.microsoft.com/office/drawing/2014/main" id="{0E3DEB41-532D-3772-77FD-5139535E871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523930" y="4223200"/>
            <a:ext cx="914400" cy="914400"/>
          </a:xfrm>
          <a:prstGeom prst="rect">
            <a:avLst/>
          </a:prstGeom>
        </p:spPr>
      </p:pic>
      <p:sp>
        <p:nvSpPr>
          <p:cNvPr id="2" name="Tekstfelt 1">
            <a:extLst>
              <a:ext uri="{FF2B5EF4-FFF2-40B4-BE49-F238E27FC236}">
                <a16:creationId xmlns:a16="http://schemas.microsoft.com/office/drawing/2014/main" id="{388A74AB-4322-9CF2-F359-77FA3F8E880B}"/>
              </a:ext>
            </a:extLst>
          </p:cNvPr>
          <p:cNvSpPr txBox="1"/>
          <p:nvPr/>
        </p:nvSpPr>
        <p:spPr>
          <a:xfrm>
            <a:off x="2465825" y="5066211"/>
            <a:ext cx="1536527" cy="461665"/>
          </a:xfrm>
          <a:prstGeom prst="rect">
            <a:avLst/>
          </a:prstGeom>
          <a:noFill/>
        </p:spPr>
        <p:txBody>
          <a:bodyPr wrap="square" rtlCol="0">
            <a:spAutoFit/>
          </a:bodyPr>
          <a:lstStyle/>
          <a:p>
            <a:pPr algn="ctr"/>
            <a:r>
              <a:rPr lang="da-DK"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57</a:t>
            </a:r>
          </a:p>
        </p:txBody>
      </p:sp>
      <p:sp>
        <p:nvSpPr>
          <p:cNvPr id="4" name="Tekstfelt 3">
            <a:extLst>
              <a:ext uri="{FF2B5EF4-FFF2-40B4-BE49-F238E27FC236}">
                <a16:creationId xmlns:a16="http://schemas.microsoft.com/office/drawing/2014/main" id="{FE45C8B8-1E12-39C7-D567-FD62B563B2A2}"/>
              </a:ext>
            </a:extLst>
          </p:cNvPr>
          <p:cNvSpPr txBox="1"/>
          <p:nvPr/>
        </p:nvSpPr>
        <p:spPr>
          <a:xfrm>
            <a:off x="4287631" y="5127766"/>
            <a:ext cx="1694697" cy="830997"/>
          </a:xfrm>
          <a:prstGeom prst="rect">
            <a:avLst/>
          </a:prstGeom>
          <a:noFill/>
        </p:spPr>
        <p:txBody>
          <a:bodyPr wrap="square" rtlCol="0">
            <a:spAutoFit/>
          </a:bodyPr>
          <a:lstStyle/>
          <a:p>
            <a:pPr algn="ctr"/>
            <a:r>
              <a:rPr lang="da-DK"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3546,41 t/CO2e</a:t>
            </a:r>
          </a:p>
        </p:txBody>
      </p:sp>
      <p:sp>
        <p:nvSpPr>
          <p:cNvPr id="8" name="Tekstfelt 7">
            <a:extLst>
              <a:ext uri="{FF2B5EF4-FFF2-40B4-BE49-F238E27FC236}">
                <a16:creationId xmlns:a16="http://schemas.microsoft.com/office/drawing/2014/main" id="{40D20983-B78E-8DAF-FC62-AB7C3833DB8F}"/>
              </a:ext>
            </a:extLst>
          </p:cNvPr>
          <p:cNvSpPr txBox="1"/>
          <p:nvPr/>
        </p:nvSpPr>
        <p:spPr>
          <a:xfrm>
            <a:off x="6350086" y="5112378"/>
            <a:ext cx="1536527" cy="461665"/>
          </a:xfrm>
          <a:prstGeom prst="rect">
            <a:avLst/>
          </a:prstGeom>
          <a:noFill/>
        </p:spPr>
        <p:txBody>
          <a:bodyPr wrap="square" rtlCol="0">
            <a:spAutoFit/>
          </a:bodyPr>
          <a:lstStyle/>
          <a:p>
            <a:pPr algn="ctr"/>
            <a:r>
              <a:rPr lang="da-DK"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5,39 %</a:t>
            </a:r>
          </a:p>
        </p:txBody>
      </p:sp>
      <p:sp>
        <p:nvSpPr>
          <p:cNvPr id="9" name="Tekstfelt 8">
            <a:extLst>
              <a:ext uri="{FF2B5EF4-FFF2-40B4-BE49-F238E27FC236}">
                <a16:creationId xmlns:a16="http://schemas.microsoft.com/office/drawing/2014/main" id="{966328A0-0BB9-CD52-F8B2-E20569ECCB0A}"/>
              </a:ext>
            </a:extLst>
          </p:cNvPr>
          <p:cNvSpPr txBox="1"/>
          <p:nvPr/>
        </p:nvSpPr>
        <p:spPr>
          <a:xfrm>
            <a:off x="8338171" y="5112378"/>
            <a:ext cx="1536527" cy="830997"/>
          </a:xfrm>
          <a:prstGeom prst="rect">
            <a:avLst/>
          </a:prstGeom>
          <a:noFill/>
        </p:spPr>
        <p:txBody>
          <a:bodyPr wrap="square" rtlCol="0">
            <a:spAutoFit/>
          </a:bodyPr>
          <a:lstStyle/>
          <a:p>
            <a:pPr algn="ctr"/>
            <a:r>
              <a:rPr lang="da-DK"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87,72%</a:t>
            </a:r>
          </a:p>
          <a:p>
            <a:pPr algn="ctr"/>
            <a:r>
              <a:rPr lang="da-DK"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12,28%</a:t>
            </a:r>
          </a:p>
        </p:txBody>
      </p:sp>
      <p:sp>
        <p:nvSpPr>
          <p:cNvPr id="10" name="Tekstfelt 9">
            <a:extLst>
              <a:ext uri="{FF2B5EF4-FFF2-40B4-BE49-F238E27FC236}">
                <a16:creationId xmlns:a16="http://schemas.microsoft.com/office/drawing/2014/main" id="{1FA20366-907A-89AC-D65A-8CDB8B75316E}"/>
              </a:ext>
            </a:extLst>
          </p:cNvPr>
          <p:cNvSpPr txBox="1"/>
          <p:nvPr/>
        </p:nvSpPr>
        <p:spPr>
          <a:xfrm>
            <a:off x="10201203" y="5112378"/>
            <a:ext cx="1536527" cy="461665"/>
          </a:xfrm>
          <a:prstGeom prst="rect">
            <a:avLst/>
          </a:prstGeom>
          <a:noFill/>
        </p:spPr>
        <p:txBody>
          <a:bodyPr wrap="square" rtlCol="0">
            <a:spAutoFit/>
          </a:bodyPr>
          <a:lstStyle/>
          <a:p>
            <a:pPr algn="ctr"/>
            <a:r>
              <a:rPr lang="da-DK"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4</a:t>
            </a:r>
          </a:p>
        </p:txBody>
      </p:sp>
      <p:sp>
        <p:nvSpPr>
          <p:cNvPr id="13" name="Tekstfelt 12">
            <a:extLst>
              <a:ext uri="{FF2B5EF4-FFF2-40B4-BE49-F238E27FC236}">
                <a16:creationId xmlns:a16="http://schemas.microsoft.com/office/drawing/2014/main" id="{CD4AEA30-400F-3964-0E67-359D74C46C5E}"/>
              </a:ext>
            </a:extLst>
          </p:cNvPr>
          <p:cNvSpPr txBox="1"/>
          <p:nvPr/>
        </p:nvSpPr>
        <p:spPr>
          <a:xfrm>
            <a:off x="4467688" y="5995980"/>
            <a:ext cx="909961" cy="369332"/>
          </a:xfrm>
          <a:prstGeom prst="rect">
            <a:avLst/>
          </a:prstGeom>
          <a:noFill/>
        </p:spPr>
        <p:txBody>
          <a:bodyPr wrap="square" rtlCol="0">
            <a:spAutoFit/>
          </a:bodyPr>
          <a:lstStyle/>
          <a:p>
            <a:endParaRPr lang="da-DK" dirty="0"/>
          </a:p>
        </p:txBody>
      </p:sp>
      <p:sp>
        <p:nvSpPr>
          <p:cNvPr id="17" name="Pladsholder til slidenummer 16">
            <a:extLst>
              <a:ext uri="{FF2B5EF4-FFF2-40B4-BE49-F238E27FC236}">
                <a16:creationId xmlns:a16="http://schemas.microsoft.com/office/drawing/2014/main" id="{4003C32A-0ACE-D348-CCF6-672E14D17A06}"/>
              </a:ext>
            </a:extLst>
          </p:cNvPr>
          <p:cNvSpPr>
            <a:spLocks noGrp="1"/>
          </p:cNvSpPr>
          <p:nvPr>
            <p:ph type="sldNum" sz="quarter" idx="12"/>
          </p:nvPr>
        </p:nvSpPr>
        <p:spPr/>
        <p:txBody>
          <a:bodyPr/>
          <a:lstStyle/>
          <a:p>
            <a:fld id="{EB93946D-B42F-4823-902F-AA036186979B}" type="slidenum">
              <a:rPr lang="da-DK" smtClean="0"/>
              <a:t>8</a:t>
            </a:fld>
            <a:endParaRPr lang="da-DK" dirty="0"/>
          </a:p>
        </p:txBody>
      </p:sp>
      <p:sp>
        <p:nvSpPr>
          <p:cNvPr id="18" name="Rektangel 17">
            <a:extLst>
              <a:ext uri="{FF2B5EF4-FFF2-40B4-BE49-F238E27FC236}">
                <a16:creationId xmlns:a16="http://schemas.microsoft.com/office/drawing/2014/main" id="{2B0FDEB0-C5CF-CAAE-0BDB-4E42257F6FE1}"/>
              </a:ext>
            </a:extLst>
          </p:cNvPr>
          <p:cNvSpPr/>
          <p:nvPr/>
        </p:nvSpPr>
        <p:spPr>
          <a:xfrm>
            <a:off x="347098" y="3606800"/>
            <a:ext cx="1852868" cy="2832100"/>
          </a:xfrm>
          <a:prstGeom prst="rect">
            <a:avLst/>
          </a:prstGeom>
          <a:solidFill>
            <a:schemeClr val="bg2"/>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Tekstfelt 19">
            <a:extLst>
              <a:ext uri="{FF2B5EF4-FFF2-40B4-BE49-F238E27FC236}">
                <a16:creationId xmlns:a16="http://schemas.microsoft.com/office/drawing/2014/main" id="{39459BE7-BC25-5656-6640-0986E2CB54A7}"/>
              </a:ext>
            </a:extLst>
          </p:cNvPr>
          <p:cNvSpPr txBox="1"/>
          <p:nvPr/>
        </p:nvSpPr>
        <p:spPr>
          <a:xfrm>
            <a:off x="347097" y="3752495"/>
            <a:ext cx="1826241" cy="1015663"/>
          </a:xfrm>
          <a:prstGeom prst="rect">
            <a:avLst/>
          </a:prstGeom>
          <a:noFill/>
        </p:spPr>
        <p:txBody>
          <a:bodyPr wrap="square" rtlCol="0">
            <a:spAutoFit/>
          </a:bodyPr>
          <a:lstStyle/>
          <a:p>
            <a:pPr algn="ctr"/>
            <a:r>
              <a:rPr lang="da-DK" dirty="0"/>
              <a:t>CO2e pr. ansat</a:t>
            </a:r>
          </a:p>
          <a:p>
            <a:pPr algn="ctr"/>
            <a:endParaRPr lang="da-DK" dirty="0"/>
          </a:p>
          <a:p>
            <a:pPr algn="ctr"/>
            <a:r>
              <a:rPr lang="da-DK"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62,28 ton</a:t>
            </a:r>
          </a:p>
        </p:txBody>
      </p:sp>
      <p:sp>
        <p:nvSpPr>
          <p:cNvPr id="21" name="Tekstfelt 20">
            <a:extLst>
              <a:ext uri="{FF2B5EF4-FFF2-40B4-BE49-F238E27FC236}">
                <a16:creationId xmlns:a16="http://schemas.microsoft.com/office/drawing/2014/main" id="{F86ED41A-7F68-BC6F-7B51-5862A75D8839}"/>
              </a:ext>
            </a:extLst>
          </p:cNvPr>
          <p:cNvSpPr txBox="1"/>
          <p:nvPr/>
        </p:nvSpPr>
        <p:spPr>
          <a:xfrm>
            <a:off x="298273" y="5112377"/>
            <a:ext cx="1826241" cy="1015663"/>
          </a:xfrm>
          <a:prstGeom prst="rect">
            <a:avLst/>
          </a:prstGeom>
          <a:noFill/>
        </p:spPr>
        <p:txBody>
          <a:bodyPr wrap="square" rtlCol="0">
            <a:spAutoFit/>
          </a:bodyPr>
          <a:lstStyle/>
          <a:p>
            <a:pPr algn="ctr"/>
            <a:r>
              <a:rPr lang="da-DK" dirty="0"/>
              <a:t>CO2e pr. m2</a:t>
            </a:r>
          </a:p>
          <a:p>
            <a:pPr algn="ctr"/>
            <a:endParaRPr lang="da-DK" dirty="0"/>
          </a:p>
          <a:p>
            <a:pPr algn="ctr"/>
            <a:r>
              <a:rPr lang="da-DK"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1,19 ton</a:t>
            </a:r>
          </a:p>
        </p:txBody>
      </p:sp>
    </p:spTree>
    <p:extLst>
      <p:ext uri="{BB962C8B-B14F-4D97-AF65-F5344CB8AC3E}">
        <p14:creationId xmlns:p14="http://schemas.microsoft.com/office/powerpoint/2010/main" val="2746294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 name="Rectangle 103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9" name="A1AB07B3-180C-49E3-90D6-A132AC154545" descr="IMG_1561.jpeg">
            <a:extLst>
              <a:ext uri="{FF2B5EF4-FFF2-40B4-BE49-F238E27FC236}">
                <a16:creationId xmlns:a16="http://schemas.microsoft.com/office/drawing/2014/main" id="{3DC410F0-428A-E658-4F03-481AEA9A2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6999" b="40822"/>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ktangel 1">
            <a:extLst>
              <a:ext uri="{FF2B5EF4-FFF2-40B4-BE49-F238E27FC236}">
                <a16:creationId xmlns:a16="http://schemas.microsoft.com/office/drawing/2014/main" id="{2D5A3849-1F2A-F32F-2DAE-87B898E3687F}"/>
              </a:ext>
            </a:extLst>
          </p:cNvPr>
          <p:cNvSpPr/>
          <p:nvPr/>
        </p:nvSpPr>
        <p:spPr>
          <a:xfrm>
            <a:off x="70337" y="894303"/>
            <a:ext cx="12120139" cy="7725192"/>
          </a:xfrm>
          <a:prstGeom prst="rect">
            <a:avLst/>
          </a:prstGeom>
          <a:noFill/>
          <a:ln>
            <a:noFill/>
          </a:ln>
        </p:spPr>
        <p:txBody>
          <a:bodyPr wrap="square" lIns="91440" tIns="45720" rIns="91440" bIns="45720">
            <a:spAutoFit/>
          </a:bodyPr>
          <a:lstStyle/>
          <a:p>
            <a:r>
              <a:rPr lang="da-DK" sz="49600" b="1" cap="none" spc="0" dirty="0">
                <a:ln w="22225">
                  <a:noFill/>
                  <a:prstDash val="solid"/>
                </a:ln>
                <a:solidFill>
                  <a:schemeClr val="accent3"/>
                </a:solidFill>
                <a:effectLst/>
              </a:rPr>
              <a:t>E</a:t>
            </a:r>
            <a:r>
              <a:rPr lang="da-DK" sz="49600" b="1" cap="none" spc="0" dirty="0">
                <a:ln w="22225">
                  <a:noFill/>
                  <a:prstDash val="solid"/>
                </a:ln>
                <a:solidFill>
                  <a:schemeClr val="accent3">
                    <a:alpha val="26000"/>
                  </a:schemeClr>
                </a:solidFill>
                <a:effectLst/>
              </a:rPr>
              <a:t>SG</a:t>
            </a:r>
          </a:p>
        </p:txBody>
      </p:sp>
      <p:sp>
        <p:nvSpPr>
          <p:cNvPr id="3" name="Pladsholder til slidenummer 2">
            <a:extLst>
              <a:ext uri="{FF2B5EF4-FFF2-40B4-BE49-F238E27FC236}">
                <a16:creationId xmlns:a16="http://schemas.microsoft.com/office/drawing/2014/main" id="{D477EB47-6866-4D27-435C-EBD45B67E398}"/>
              </a:ext>
            </a:extLst>
          </p:cNvPr>
          <p:cNvSpPr>
            <a:spLocks noGrp="1"/>
          </p:cNvSpPr>
          <p:nvPr>
            <p:ph type="sldNum" sz="quarter" idx="12"/>
          </p:nvPr>
        </p:nvSpPr>
        <p:spPr/>
        <p:txBody>
          <a:bodyPr/>
          <a:lstStyle/>
          <a:p>
            <a:fld id="{EB93946D-B42F-4823-902F-AA036186979B}" type="slidenum">
              <a:rPr lang="da-DK" smtClean="0"/>
              <a:t>9</a:t>
            </a:fld>
            <a:endParaRPr lang="da-DK" dirty="0"/>
          </a:p>
        </p:txBody>
      </p:sp>
    </p:spTree>
    <p:extLst>
      <p:ext uri="{BB962C8B-B14F-4D97-AF65-F5344CB8AC3E}">
        <p14:creationId xmlns:p14="http://schemas.microsoft.com/office/powerpoint/2010/main" val="154077935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3541</TotalTime>
  <Words>2166</Words>
  <Application>Microsoft Office PowerPoint</Application>
  <PresentationFormat>Widescreen</PresentationFormat>
  <Paragraphs>341</Paragraphs>
  <Slides>23</Slides>
  <Notes>2</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23</vt:i4>
      </vt:variant>
    </vt:vector>
  </HeadingPairs>
  <TitlesOfParts>
    <vt:vector size="29" baseType="lpstr">
      <vt:lpstr>Aptos</vt:lpstr>
      <vt:lpstr>Aptos Display</vt:lpstr>
      <vt:lpstr>Arial</vt:lpstr>
      <vt:lpstr>Calibri</vt:lpstr>
      <vt:lpstr>Segoe UI</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Helle Sørensen</dc:creator>
  <cp:lastModifiedBy>Helle Sørensen</cp:lastModifiedBy>
  <cp:revision>19</cp:revision>
  <dcterms:created xsi:type="dcterms:W3CDTF">2025-05-21T11:49:11Z</dcterms:created>
  <dcterms:modified xsi:type="dcterms:W3CDTF">2026-05-20T13:51:47Z</dcterms:modified>
</cp:coreProperties>
</file>